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9" r:id="rId2"/>
    <p:sldId id="392" r:id="rId3"/>
    <p:sldId id="410" r:id="rId4"/>
    <p:sldId id="412" r:id="rId5"/>
    <p:sldId id="413" r:id="rId6"/>
    <p:sldId id="398" r:id="rId7"/>
    <p:sldId id="399" r:id="rId8"/>
    <p:sldId id="408" r:id="rId9"/>
    <p:sldId id="415" r:id="rId10"/>
    <p:sldId id="406" r:id="rId11"/>
    <p:sldId id="416" r:id="rId12"/>
  </p:sldIdLst>
  <p:sldSz cx="13774738" cy="10333038"/>
  <p:notesSz cx="6797675" cy="9928225"/>
  <p:embeddedFontLst>
    <p:embeddedFont>
      <p:font typeface="Century Gothic" panose="020B0502020202020204" pitchFamily="34" charset="0"/>
      <p:regular r:id="rId15"/>
      <p:bold r:id="rId16"/>
      <p:italic r:id="rId17"/>
      <p:boldItalic r:id="rId18"/>
    </p:embeddedFont>
    <p:embeddedFont>
      <p:font typeface="Arial Black" panose="020B0A04020102020204" pitchFamily="34" charset="0"/>
      <p:bold r:id="rId19"/>
    </p:embeddedFont>
    <p:embeddedFont>
      <p:font typeface="Arial Unicode MS" panose="020B0604020202020204" charset="-128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687388" indent="-2301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376363" indent="-4619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065338" indent="-6937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754313" indent="-92551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54">
          <p15:clr>
            <a:srgbClr val="A4A3A4"/>
          </p15:clr>
        </p15:guide>
        <p15:guide id="2" pos="43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CFF9"/>
    <a:srgbClr val="EBBFF7"/>
    <a:srgbClr val="FFFF00"/>
    <a:srgbClr val="EA22EA"/>
    <a:srgbClr val="FF3300"/>
    <a:srgbClr val="00FF00"/>
    <a:srgbClr val="E8AEAE"/>
    <a:srgbClr val="FF9999"/>
    <a:srgbClr val="EFC7C7"/>
    <a:srgbClr val="FFB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99682" autoAdjust="0"/>
  </p:normalViewPr>
  <p:slideViewPr>
    <p:cSldViewPr snapToGrid="0">
      <p:cViewPr varScale="1">
        <p:scale>
          <a:sx n="85" d="100"/>
          <a:sy n="85" d="100"/>
        </p:scale>
        <p:origin x="1056" y="96"/>
      </p:cViewPr>
      <p:guideLst>
        <p:guide orient="horz" pos="3254"/>
        <p:guide pos="43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058" cy="496247"/>
          </a:xfrm>
          <a:prstGeom prst="rect">
            <a:avLst/>
          </a:prstGeom>
        </p:spPr>
        <p:txBody>
          <a:bodyPr vert="horz" lIns="62958" tIns="31480" rIns="62958" bIns="31480" rtlCol="0"/>
          <a:lstStyle>
            <a:lvl1pPr algn="l">
              <a:defRPr sz="8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530" y="0"/>
            <a:ext cx="2946058" cy="496247"/>
          </a:xfrm>
          <a:prstGeom prst="rect">
            <a:avLst/>
          </a:prstGeom>
        </p:spPr>
        <p:txBody>
          <a:bodyPr vert="horz" lIns="62958" tIns="31480" rIns="62958" bIns="31480" rtlCol="0"/>
          <a:lstStyle>
            <a:lvl1pPr algn="r">
              <a:defRPr sz="800"/>
            </a:lvl1pPr>
          </a:lstStyle>
          <a:p>
            <a:fld id="{FF190246-C8F9-483C-B212-C8B5E64D401B}" type="datetimeFigureOut">
              <a:rPr lang="ru-RU" smtClean="0"/>
              <a:pPr/>
              <a:t>19.07.2022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84"/>
            <a:ext cx="2946058" cy="496247"/>
          </a:xfrm>
          <a:prstGeom prst="rect">
            <a:avLst/>
          </a:prstGeom>
        </p:spPr>
        <p:txBody>
          <a:bodyPr vert="horz" lIns="62958" tIns="31480" rIns="62958" bIns="31480" rtlCol="0" anchor="b"/>
          <a:lstStyle>
            <a:lvl1pPr algn="l">
              <a:defRPr sz="8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530" y="9429784"/>
            <a:ext cx="2946058" cy="496247"/>
          </a:xfrm>
          <a:prstGeom prst="rect">
            <a:avLst/>
          </a:prstGeom>
        </p:spPr>
        <p:txBody>
          <a:bodyPr vert="horz" lIns="62958" tIns="31480" rIns="62958" bIns="31480" rtlCol="0" anchor="b"/>
          <a:lstStyle>
            <a:lvl1pPr algn="r">
              <a:defRPr sz="800"/>
            </a:lvl1pPr>
          </a:lstStyle>
          <a:p>
            <a:fld id="{DC4EF95B-F910-43AE-8FF3-509F6ACC8B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75684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3"/>
            <a:ext cx="2946058" cy="498442"/>
          </a:xfrm>
          <a:prstGeom prst="rect">
            <a:avLst/>
          </a:prstGeom>
        </p:spPr>
        <p:txBody>
          <a:bodyPr vert="horz" lIns="90586" tIns="45290" rIns="90586" bIns="4529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443" y="13"/>
            <a:ext cx="2947144" cy="498442"/>
          </a:xfrm>
          <a:prstGeom prst="rect">
            <a:avLst/>
          </a:prstGeom>
        </p:spPr>
        <p:txBody>
          <a:bodyPr vert="horz" lIns="90586" tIns="45290" rIns="90586" bIns="4529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C0CB417A-3F4E-4327-8737-93DAE418D21F}" type="datetimeFigureOut">
              <a:rPr lang="ru-RU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86" tIns="45290" rIns="90586" bIns="4529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42" y="4778023"/>
            <a:ext cx="5438792" cy="3908491"/>
          </a:xfrm>
          <a:prstGeom prst="rect">
            <a:avLst/>
          </a:prstGeom>
        </p:spPr>
        <p:txBody>
          <a:bodyPr vert="horz" lIns="90586" tIns="45290" rIns="90586" bIns="4529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96"/>
            <a:ext cx="2946058" cy="498442"/>
          </a:xfrm>
          <a:prstGeom prst="rect">
            <a:avLst/>
          </a:prstGeom>
        </p:spPr>
        <p:txBody>
          <a:bodyPr vert="horz" lIns="90586" tIns="45290" rIns="90586" bIns="4529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443" y="9429796"/>
            <a:ext cx="2947144" cy="498442"/>
          </a:xfrm>
          <a:prstGeom prst="rect">
            <a:avLst/>
          </a:prstGeom>
        </p:spPr>
        <p:txBody>
          <a:bodyPr vert="horz" lIns="90586" tIns="45290" rIns="90586" bIns="4529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6FEEFBC5-5EA9-4DBD-855F-08D7CA70C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90172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687388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1376363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2065338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2754313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3443561" algn="l" defTabSz="13774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32272" algn="l" defTabSz="13774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820984" algn="l" defTabSz="13774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509697" algn="l" defTabSz="13774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867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899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3106" y="3209941"/>
            <a:ext cx="11708527" cy="221490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6211" y="5855388"/>
            <a:ext cx="9642317" cy="264066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88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7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66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54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43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32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20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09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8747E-5EDC-4864-ADCD-95F0890BF552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9FBB3-2652-4865-9CEC-5FE397A28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555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AF797-1649-4817-A22B-5CA095CA0540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CF28C-A73D-4FCE-936D-8BCA90705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451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986685" y="413803"/>
            <a:ext cx="3099316" cy="881656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8737" y="413803"/>
            <a:ext cx="9068369" cy="881656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2B4D6-98C5-42F4-9BE4-E4DA0AC4EBF7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76798-60F7-456C-8434-372ED3C54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816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68C8-C901-40B7-814D-C1F04023C157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E257C-531B-48AE-9B63-F7435FCF2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290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110" y="6639936"/>
            <a:ext cx="11708527" cy="2052256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88110" y="4379585"/>
            <a:ext cx="11708527" cy="2260351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88712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742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661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5484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4356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3227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2098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50969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67645-C543-4FC1-9D3F-B3B8416FF0B7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8BB6E-1BCF-4ED4-9622-C7C8DBE714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96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8737" y="2411045"/>
            <a:ext cx="6083843" cy="6819327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2158" y="2411045"/>
            <a:ext cx="6083843" cy="6819327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B4C1C-405A-4F17-9D34-65DD7F8F020A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CFFE9-10BF-4E74-8145-D25CC29C5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25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8737" y="2312975"/>
            <a:ext cx="6086235" cy="96393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8712" indent="0">
              <a:buNone/>
              <a:defRPr sz="3000" b="1"/>
            </a:lvl2pPr>
            <a:lvl3pPr marL="1377425" indent="0">
              <a:buNone/>
              <a:defRPr sz="2700" b="1"/>
            </a:lvl3pPr>
            <a:lvl4pPr marL="2066136" indent="0">
              <a:buNone/>
              <a:defRPr sz="2400" b="1"/>
            </a:lvl4pPr>
            <a:lvl5pPr marL="2754848" indent="0">
              <a:buNone/>
              <a:defRPr sz="2400" b="1"/>
            </a:lvl5pPr>
            <a:lvl6pPr marL="3443561" indent="0">
              <a:buNone/>
              <a:defRPr sz="2400" b="1"/>
            </a:lvl6pPr>
            <a:lvl7pPr marL="4132272" indent="0">
              <a:buNone/>
              <a:defRPr sz="2400" b="1"/>
            </a:lvl7pPr>
            <a:lvl8pPr marL="4820984" indent="0">
              <a:buNone/>
              <a:defRPr sz="2400" b="1"/>
            </a:lvl8pPr>
            <a:lvl9pPr marL="5509697" indent="0">
              <a:buNone/>
              <a:defRPr sz="2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8737" y="3276914"/>
            <a:ext cx="6086235" cy="5953457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997378" y="2312975"/>
            <a:ext cx="6088626" cy="96393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8712" indent="0">
              <a:buNone/>
              <a:defRPr sz="3000" b="1"/>
            </a:lvl2pPr>
            <a:lvl3pPr marL="1377425" indent="0">
              <a:buNone/>
              <a:defRPr sz="2700" b="1"/>
            </a:lvl3pPr>
            <a:lvl4pPr marL="2066136" indent="0">
              <a:buNone/>
              <a:defRPr sz="2400" b="1"/>
            </a:lvl4pPr>
            <a:lvl5pPr marL="2754848" indent="0">
              <a:buNone/>
              <a:defRPr sz="2400" b="1"/>
            </a:lvl5pPr>
            <a:lvl6pPr marL="3443561" indent="0">
              <a:buNone/>
              <a:defRPr sz="2400" b="1"/>
            </a:lvl6pPr>
            <a:lvl7pPr marL="4132272" indent="0">
              <a:buNone/>
              <a:defRPr sz="2400" b="1"/>
            </a:lvl7pPr>
            <a:lvl8pPr marL="4820984" indent="0">
              <a:buNone/>
              <a:defRPr sz="2400" b="1"/>
            </a:lvl8pPr>
            <a:lvl9pPr marL="5509697" indent="0">
              <a:buNone/>
              <a:defRPr sz="2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997378" y="3276914"/>
            <a:ext cx="6088626" cy="5953457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7A51B-41A0-44E5-9902-D16D6C5B033B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C28E8-A456-4D34-A7F0-2A9F25F17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221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F8BA7-EC4F-4A14-9749-6640783572FB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737AE-E26C-4C7B-BE6B-1CBB3C5E8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320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E9F99-859C-478F-A524-632DF3A1ED1B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60686-0279-4398-9BDE-55B710DB37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95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739" y="411408"/>
            <a:ext cx="4531794" cy="1750876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5540" y="411410"/>
            <a:ext cx="7700461" cy="8818962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8739" y="2162286"/>
            <a:ext cx="4531794" cy="7068086"/>
          </a:xfrm>
        </p:spPr>
        <p:txBody>
          <a:bodyPr/>
          <a:lstStyle>
            <a:lvl1pPr marL="0" indent="0">
              <a:buNone/>
              <a:defRPr sz="2100"/>
            </a:lvl1pPr>
            <a:lvl2pPr marL="688712" indent="0">
              <a:buNone/>
              <a:defRPr sz="1800"/>
            </a:lvl2pPr>
            <a:lvl3pPr marL="1377425" indent="0">
              <a:buNone/>
              <a:defRPr sz="1500"/>
            </a:lvl3pPr>
            <a:lvl4pPr marL="2066136" indent="0">
              <a:buNone/>
              <a:defRPr sz="1400"/>
            </a:lvl4pPr>
            <a:lvl5pPr marL="2754848" indent="0">
              <a:buNone/>
              <a:defRPr sz="1400"/>
            </a:lvl5pPr>
            <a:lvl6pPr marL="3443561" indent="0">
              <a:buNone/>
              <a:defRPr sz="1400"/>
            </a:lvl6pPr>
            <a:lvl7pPr marL="4132272" indent="0">
              <a:buNone/>
              <a:defRPr sz="1400"/>
            </a:lvl7pPr>
            <a:lvl8pPr marL="4820984" indent="0">
              <a:buNone/>
              <a:defRPr sz="1400"/>
            </a:lvl8pPr>
            <a:lvl9pPr marL="5509697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24AEC-95C6-407C-8145-2BBD2C353E25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51871-CF32-4271-9D5C-FD5B48DDC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009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945" y="7233126"/>
            <a:ext cx="8264843" cy="853912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99945" y="923276"/>
            <a:ext cx="8264843" cy="6199823"/>
          </a:xfrm>
        </p:spPr>
        <p:txBody>
          <a:bodyPr rtlCol="0">
            <a:normAutofit/>
          </a:bodyPr>
          <a:lstStyle>
            <a:lvl1pPr marL="0" indent="0">
              <a:buNone/>
              <a:defRPr sz="4800"/>
            </a:lvl1pPr>
            <a:lvl2pPr marL="688712" indent="0">
              <a:buNone/>
              <a:defRPr sz="4200"/>
            </a:lvl2pPr>
            <a:lvl3pPr marL="1377425" indent="0">
              <a:buNone/>
              <a:defRPr sz="3600"/>
            </a:lvl3pPr>
            <a:lvl4pPr marL="2066136" indent="0">
              <a:buNone/>
              <a:defRPr sz="3000"/>
            </a:lvl4pPr>
            <a:lvl5pPr marL="2754848" indent="0">
              <a:buNone/>
              <a:defRPr sz="3000"/>
            </a:lvl5pPr>
            <a:lvl6pPr marL="3443561" indent="0">
              <a:buNone/>
              <a:defRPr sz="3000"/>
            </a:lvl6pPr>
            <a:lvl7pPr marL="4132272" indent="0">
              <a:buNone/>
              <a:defRPr sz="3000"/>
            </a:lvl7pPr>
            <a:lvl8pPr marL="4820984" indent="0">
              <a:buNone/>
              <a:defRPr sz="3000"/>
            </a:lvl8pPr>
            <a:lvl9pPr marL="5509697" indent="0">
              <a:buNone/>
              <a:defRPr sz="3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99945" y="8087038"/>
            <a:ext cx="8264843" cy="1212696"/>
          </a:xfrm>
        </p:spPr>
        <p:txBody>
          <a:bodyPr/>
          <a:lstStyle>
            <a:lvl1pPr marL="0" indent="0">
              <a:buNone/>
              <a:defRPr sz="2100"/>
            </a:lvl1pPr>
            <a:lvl2pPr marL="688712" indent="0">
              <a:buNone/>
              <a:defRPr sz="1800"/>
            </a:lvl2pPr>
            <a:lvl3pPr marL="1377425" indent="0">
              <a:buNone/>
              <a:defRPr sz="1500"/>
            </a:lvl3pPr>
            <a:lvl4pPr marL="2066136" indent="0">
              <a:buNone/>
              <a:defRPr sz="1400"/>
            </a:lvl4pPr>
            <a:lvl5pPr marL="2754848" indent="0">
              <a:buNone/>
              <a:defRPr sz="1400"/>
            </a:lvl5pPr>
            <a:lvl6pPr marL="3443561" indent="0">
              <a:buNone/>
              <a:defRPr sz="1400"/>
            </a:lvl6pPr>
            <a:lvl7pPr marL="4132272" indent="0">
              <a:buNone/>
              <a:defRPr sz="1400"/>
            </a:lvl7pPr>
            <a:lvl8pPr marL="4820984" indent="0">
              <a:buNone/>
              <a:defRPr sz="1400"/>
            </a:lvl8pPr>
            <a:lvl9pPr marL="5509697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9EBB9-A8BF-4104-9B1C-5FA36F0456B3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D2903-E684-40CF-826E-AF4A25A3C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657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88975" y="414338"/>
            <a:ext cx="12396788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7742" tIns="68871" rIns="137742" bIns="6887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88975" y="2411413"/>
            <a:ext cx="12396788" cy="681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7742" tIns="68871" rIns="137742" bIns="68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8975" y="9577388"/>
            <a:ext cx="3213100" cy="549275"/>
          </a:xfrm>
          <a:prstGeom prst="rect">
            <a:avLst/>
          </a:prstGeom>
        </p:spPr>
        <p:txBody>
          <a:bodyPr vert="horz" lIns="137742" tIns="68871" rIns="137742" bIns="68871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FF9646-3DFE-4AE0-86E1-3A253CB7B26A}" type="datetime1">
              <a:rPr lang="ru-RU" smtClean="0"/>
              <a:pPr>
                <a:defRPr/>
              </a:pPr>
              <a:t>19.07.2022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706938" y="9577388"/>
            <a:ext cx="4360862" cy="549275"/>
          </a:xfrm>
          <a:prstGeom prst="rect">
            <a:avLst/>
          </a:prstGeom>
        </p:spPr>
        <p:txBody>
          <a:bodyPr vert="horz" lIns="137742" tIns="68871" rIns="137742" bIns="68871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72663" y="9577388"/>
            <a:ext cx="3213100" cy="549275"/>
          </a:xfrm>
          <a:prstGeom prst="rect">
            <a:avLst/>
          </a:prstGeom>
        </p:spPr>
        <p:txBody>
          <a:bodyPr vert="horz" lIns="137742" tIns="68871" rIns="137742" bIns="68871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1079F2-60BA-4081-A1B0-A7753BB1E6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5pPr>
      <a:lvl6pPr marL="688712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6pPr>
      <a:lvl7pPr marL="1377425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7pPr>
      <a:lvl8pPr marL="2066136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8pPr>
      <a:lvl9pPr marL="2754848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9pPr>
    </p:titleStyle>
    <p:bodyStyle>
      <a:lvl1pPr marL="515938" indent="-51593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17600" indent="-4302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2085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09825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988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787916" indent="-344356" algn="l" defTabSz="1377425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76628" indent="-344356" algn="l" defTabSz="1377425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65341" indent="-344356" algn="l" defTabSz="1377425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54053" indent="-344356" algn="l" defTabSz="1377425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8712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7425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66136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54848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43561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32272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20984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09697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Picture 7" descr="C:\Users\a.anisimov\Documents\Александр\Презентация 1 этап\Сборка расселение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292" y="1191634"/>
            <a:ext cx="8853887" cy="8226841"/>
          </a:xfrm>
          <a:prstGeom prst="rect">
            <a:avLst/>
          </a:prstGeom>
          <a:noFill/>
          <a:effectLst>
            <a:outerShdw blurRad="254000" dist="127000" dir="2700000" algn="ctr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Рисунок 150" descr="граница го Лотошино_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8604" y="2842591"/>
            <a:ext cx="1121354" cy="1010451"/>
          </a:xfrm>
          <a:prstGeom prst="rect">
            <a:avLst/>
          </a:prstGeom>
        </p:spPr>
      </p:pic>
      <p:sp>
        <p:nvSpPr>
          <p:cNvPr id="303" name="Полилиния 302"/>
          <p:cNvSpPr/>
          <p:nvPr/>
        </p:nvSpPr>
        <p:spPr>
          <a:xfrm>
            <a:off x="10630829" y="10167765"/>
            <a:ext cx="70625" cy="78447"/>
          </a:xfrm>
          <a:custGeom>
            <a:avLst/>
            <a:gdLst>
              <a:gd name="connsiteX0" fmla="*/ 0 w 70625"/>
              <a:gd name="connsiteY0" fmla="*/ 0 h 78447"/>
              <a:gd name="connsiteX1" fmla="*/ 3717 w 70625"/>
              <a:gd name="connsiteY1" fmla="*/ 29736 h 78447"/>
              <a:gd name="connsiteX2" fmla="*/ 14869 w 70625"/>
              <a:gd name="connsiteY2" fmla="*/ 33453 h 78447"/>
              <a:gd name="connsiteX3" fmla="*/ 26020 w 70625"/>
              <a:gd name="connsiteY3" fmla="*/ 40887 h 78447"/>
              <a:gd name="connsiteX4" fmla="*/ 48322 w 70625"/>
              <a:gd name="connsiteY4" fmla="*/ 52039 h 78447"/>
              <a:gd name="connsiteX5" fmla="*/ 66908 w 70625"/>
              <a:gd name="connsiteY5" fmla="*/ 78058 h 78447"/>
              <a:gd name="connsiteX6" fmla="*/ 70625 w 70625"/>
              <a:gd name="connsiteY6" fmla="*/ 78058 h 7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25" h="78447">
                <a:moveTo>
                  <a:pt x="0" y="0"/>
                </a:moveTo>
                <a:cubicBezTo>
                  <a:pt x="1239" y="9912"/>
                  <a:pt x="-340" y="20608"/>
                  <a:pt x="3717" y="29736"/>
                </a:cubicBezTo>
                <a:cubicBezTo>
                  <a:pt x="5308" y="33317"/>
                  <a:pt x="11364" y="31701"/>
                  <a:pt x="14869" y="33453"/>
                </a:cubicBezTo>
                <a:cubicBezTo>
                  <a:pt x="18865" y="35451"/>
                  <a:pt x="22024" y="38889"/>
                  <a:pt x="26020" y="40887"/>
                </a:cubicBezTo>
                <a:cubicBezTo>
                  <a:pt x="56798" y="56277"/>
                  <a:pt x="16365" y="30735"/>
                  <a:pt x="48322" y="52039"/>
                </a:cubicBezTo>
                <a:cubicBezTo>
                  <a:pt x="52545" y="58373"/>
                  <a:pt x="62294" y="73445"/>
                  <a:pt x="66908" y="78058"/>
                </a:cubicBezTo>
                <a:cubicBezTo>
                  <a:pt x="67784" y="78934"/>
                  <a:pt x="69386" y="78058"/>
                  <a:pt x="70625" y="78058"/>
                </a:cubicBez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4" name="Rectangle 5"/>
          <p:cNvSpPr/>
          <p:nvPr/>
        </p:nvSpPr>
        <p:spPr>
          <a:xfrm>
            <a:off x="1" y="8993188"/>
            <a:ext cx="13774738" cy="103346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C000"/>
              </a:gs>
            </a:gsLst>
            <a:lin ang="10800000" scaled="1"/>
            <a:tileRect/>
          </a:gradFill>
          <a:ln w="12700">
            <a:noFill/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05" name="Rectangle 5"/>
          <p:cNvSpPr/>
          <p:nvPr/>
        </p:nvSpPr>
        <p:spPr>
          <a:xfrm>
            <a:off x="0" y="1"/>
            <a:ext cx="1473957" cy="10333037"/>
          </a:xfrm>
          <a:prstGeom prst="rect">
            <a:avLst/>
          </a:prstGeom>
          <a:solidFill>
            <a:srgbClr val="FFDC97">
              <a:alpha val="45000"/>
            </a:srgbClr>
          </a:solidFill>
          <a:ln w="0">
            <a:solidFill>
              <a:srgbClr val="FFC000">
                <a:alpha val="50000"/>
              </a:srgb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6" name="Rectangle 5"/>
          <p:cNvSpPr/>
          <p:nvPr/>
        </p:nvSpPr>
        <p:spPr>
          <a:xfrm>
            <a:off x="0" y="207964"/>
            <a:ext cx="13774738" cy="944562"/>
          </a:xfrm>
          <a:prstGeom prst="rect">
            <a:avLst/>
          </a:prstGeom>
          <a:solidFill>
            <a:srgbClr val="FFE4AF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8" name="Title 3"/>
          <p:cNvSpPr txBox="1">
            <a:spLocks/>
          </p:cNvSpPr>
          <p:nvPr/>
        </p:nvSpPr>
        <p:spPr>
          <a:xfrm>
            <a:off x="1385888" y="65265"/>
            <a:ext cx="11336337" cy="1250950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600" b="1" dirty="0">
                <a:latin typeface="Arial Black" pitchFamily="34" charset="0"/>
              </a:rPr>
              <a:t>ПРОЕКТ ВНЕСЕНИЯ ИЗМЕНЕНИЙ В ГЕНЕРАЛЬНЫЙ ПЛАН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600" b="1" dirty="0">
                <a:latin typeface="Arial Black" pitchFamily="34" charset="0"/>
              </a:rPr>
              <a:t>ГОРОДСКОГО ОКРУГА ЛОТОШИНО МОСКОВСКОЙ ОБЛАСТИ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600" b="1" dirty="0">
                <a:latin typeface="Arial Black" pitchFamily="34" charset="0"/>
              </a:rPr>
              <a:t>ПРИМЕНИТЕЛЬНО К НАСЕЛЁННОМУ ПУНКТУ д. КУШЕЛОВО, К ЗЕМЕЛЬНЫМ УЧАСТКАМ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600" b="1" dirty="0">
                <a:latin typeface="Arial Black" pitchFamily="34" charset="0"/>
              </a:rPr>
              <a:t>С КАДАСТРОВЫМИ НОМЕРАМИ  50:02:0020519:340, 50:02:0020519:341, 50:02:0020519:342 </a:t>
            </a:r>
          </a:p>
        </p:txBody>
      </p:sp>
      <p:pic>
        <p:nvPicPr>
          <p:cNvPr id="310" name="Picture 195" descr="C:\Users\a.anisimov\Documents\Александр\Пушкино\Логотип_Правительство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1183" y="-28161"/>
            <a:ext cx="1038225" cy="1377950"/>
          </a:xfrm>
          <a:prstGeom prst="rect">
            <a:avLst/>
          </a:prstGeom>
          <a:ln>
            <a:noFill/>
          </a:ln>
          <a:effectLst>
            <a:outerShdw blurRad="38100" dist="63500" dir="2700000" algn="ctr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3" name="Прямоугольник 312"/>
          <p:cNvSpPr/>
          <p:nvPr/>
        </p:nvSpPr>
        <p:spPr>
          <a:xfrm>
            <a:off x="3575564" y="6371857"/>
            <a:ext cx="1856414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Калужская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314" name="Прямоугольник 313"/>
          <p:cNvSpPr/>
          <p:nvPr/>
        </p:nvSpPr>
        <p:spPr>
          <a:xfrm>
            <a:off x="7191990" y="7775290"/>
            <a:ext cx="959645" cy="310050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Серебряные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 пруды</a:t>
            </a:r>
          </a:p>
        </p:txBody>
      </p:sp>
      <p:sp>
        <p:nvSpPr>
          <p:cNvPr id="315" name="Прямоугольник 314"/>
          <p:cNvSpPr/>
          <p:nvPr/>
        </p:nvSpPr>
        <p:spPr>
          <a:xfrm>
            <a:off x="3394219" y="5090084"/>
            <a:ext cx="774631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Можайск</a:t>
            </a:r>
          </a:p>
        </p:txBody>
      </p:sp>
      <p:sp>
        <p:nvSpPr>
          <p:cNvPr id="316" name="Овал 315"/>
          <p:cNvSpPr/>
          <p:nvPr/>
        </p:nvSpPr>
        <p:spPr>
          <a:xfrm>
            <a:off x="3657747" y="524977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Прямоугольник 317"/>
          <p:cNvSpPr/>
          <p:nvPr/>
        </p:nvSpPr>
        <p:spPr>
          <a:xfrm>
            <a:off x="3307899" y="3694968"/>
            <a:ext cx="981601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Волоколамск</a:t>
            </a:r>
          </a:p>
        </p:txBody>
      </p:sp>
      <p:sp>
        <p:nvSpPr>
          <p:cNvPr id="319" name="Овал 318"/>
          <p:cNvSpPr/>
          <p:nvPr/>
        </p:nvSpPr>
        <p:spPr>
          <a:xfrm>
            <a:off x="3636521" y="385465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Прямоугольник 319"/>
          <p:cNvSpPr/>
          <p:nvPr/>
        </p:nvSpPr>
        <p:spPr>
          <a:xfrm>
            <a:off x="2858830" y="3239329"/>
            <a:ext cx="759413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Лотошино</a:t>
            </a:r>
          </a:p>
        </p:txBody>
      </p:sp>
      <p:sp>
        <p:nvSpPr>
          <p:cNvPr id="321" name="Овал 320"/>
          <p:cNvSpPr/>
          <p:nvPr/>
        </p:nvSpPr>
        <p:spPr>
          <a:xfrm>
            <a:off x="3127291" y="3399016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Прямоугольник 321"/>
          <p:cNvSpPr/>
          <p:nvPr/>
        </p:nvSpPr>
        <p:spPr>
          <a:xfrm>
            <a:off x="4544036" y="2877457"/>
            <a:ext cx="556450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Клин</a:t>
            </a:r>
          </a:p>
        </p:txBody>
      </p:sp>
      <p:sp>
        <p:nvSpPr>
          <p:cNvPr id="323" name="Овал 322"/>
          <p:cNvSpPr/>
          <p:nvPr/>
        </p:nvSpPr>
        <p:spPr>
          <a:xfrm>
            <a:off x="4724571" y="3076602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Прямоугольник 323"/>
          <p:cNvSpPr/>
          <p:nvPr/>
        </p:nvSpPr>
        <p:spPr>
          <a:xfrm>
            <a:off x="4569354" y="3553721"/>
            <a:ext cx="1152706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Солнечногорск</a:t>
            </a:r>
          </a:p>
        </p:txBody>
      </p:sp>
      <p:sp>
        <p:nvSpPr>
          <p:cNvPr id="325" name="Овал 324"/>
          <p:cNvSpPr/>
          <p:nvPr/>
        </p:nvSpPr>
        <p:spPr>
          <a:xfrm>
            <a:off x="5064140" y="350004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ик 325"/>
          <p:cNvSpPr/>
          <p:nvPr/>
        </p:nvSpPr>
        <p:spPr>
          <a:xfrm>
            <a:off x="5831921" y="2945528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Дмитров</a:t>
            </a:r>
          </a:p>
        </p:txBody>
      </p:sp>
      <p:sp>
        <p:nvSpPr>
          <p:cNvPr id="327" name="Овал 326"/>
          <p:cNvSpPr/>
          <p:nvPr/>
        </p:nvSpPr>
        <p:spPr>
          <a:xfrm>
            <a:off x="5947923" y="3110591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5853053" y="321471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Прямоугольник 328"/>
          <p:cNvSpPr/>
          <p:nvPr/>
        </p:nvSpPr>
        <p:spPr>
          <a:xfrm>
            <a:off x="5531394" y="3206527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Яхрома</a:t>
            </a:r>
          </a:p>
        </p:txBody>
      </p:sp>
      <p:sp>
        <p:nvSpPr>
          <p:cNvPr id="330" name="Прямоугольник 329"/>
          <p:cNvSpPr/>
          <p:nvPr/>
        </p:nvSpPr>
        <p:spPr>
          <a:xfrm>
            <a:off x="5415594" y="2061575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Дубна</a:t>
            </a:r>
          </a:p>
        </p:txBody>
      </p:sp>
      <p:sp>
        <p:nvSpPr>
          <p:cNvPr id="331" name="Овал 330"/>
          <p:cNvSpPr/>
          <p:nvPr/>
        </p:nvSpPr>
        <p:spPr>
          <a:xfrm>
            <a:off x="5418672" y="208637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Прямоугольник 331"/>
          <p:cNvSpPr/>
          <p:nvPr/>
        </p:nvSpPr>
        <p:spPr>
          <a:xfrm>
            <a:off x="6247840" y="2673616"/>
            <a:ext cx="1032510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Краснозаводск</a:t>
            </a:r>
          </a:p>
        </p:txBody>
      </p:sp>
      <p:sp>
        <p:nvSpPr>
          <p:cNvPr id="333" name="Овал 332"/>
          <p:cNvSpPr/>
          <p:nvPr/>
        </p:nvSpPr>
        <p:spPr>
          <a:xfrm>
            <a:off x="6926055" y="2961485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805799" y="321967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Прямоугольник 334"/>
          <p:cNvSpPr/>
          <p:nvPr/>
        </p:nvSpPr>
        <p:spPr>
          <a:xfrm>
            <a:off x="6267510" y="3169097"/>
            <a:ext cx="1191909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Сергиев Посад</a:t>
            </a:r>
          </a:p>
        </p:txBody>
      </p:sp>
      <p:sp>
        <p:nvSpPr>
          <p:cNvPr id="336" name="Прямоугольник 335"/>
          <p:cNvSpPr/>
          <p:nvPr/>
        </p:nvSpPr>
        <p:spPr>
          <a:xfrm>
            <a:off x="6263081" y="2888325"/>
            <a:ext cx="771444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err="1">
                <a:solidFill>
                  <a:srgbClr val="A1946F"/>
                </a:solidFill>
                <a:latin typeface="Century Gothic" pitchFamily="34" charset="0"/>
                <a:cs typeface="+mn-cs"/>
              </a:rPr>
              <a:t>Пересвет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337" name="Овал 336"/>
          <p:cNvSpPr/>
          <p:nvPr/>
        </p:nvSpPr>
        <p:spPr>
          <a:xfrm>
            <a:off x="6878546" y="298628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6668967" y="3342311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Прямоугольник 338"/>
          <p:cNvSpPr/>
          <p:nvPr/>
        </p:nvSpPr>
        <p:spPr>
          <a:xfrm>
            <a:off x="6229738" y="3322211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Хотьково</a:t>
            </a:r>
          </a:p>
        </p:txBody>
      </p:sp>
      <p:sp>
        <p:nvSpPr>
          <p:cNvPr id="340" name="Овал 339"/>
          <p:cNvSpPr/>
          <p:nvPr/>
        </p:nvSpPr>
        <p:spPr>
          <a:xfrm>
            <a:off x="5807740" y="4216822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Прямоугольник 340"/>
          <p:cNvSpPr/>
          <p:nvPr/>
        </p:nvSpPr>
        <p:spPr>
          <a:xfrm>
            <a:off x="5610600" y="4051054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Химки</a:t>
            </a:r>
          </a:p>
        </p:txBody>
      </p:sp>
      <p:sp>
        <p:nvSpPr>
          <p:cNvPr id="342" name="Овал 341"/>
          <p:cNvSpPr/>
          <p:nvPr/>
        </p:nvSpPr>
        <p:spPr>
          <a:xfrm>
            <a:off x="5806350" y="394385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Прямоугольник 342"/>
          <p:cNvSpPr/>
          <p:nvPr/>
        </p:nvSpPr>
        <p:spPr>
          <a:xfrm>
            <a:off x="5690439" y="3921436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Лобня</a:t>
            </a:r>
          </a:p>
        </p:txBody>
      </p:sp>
      <p:sp>
        <p:nvSpPr>
          <p:cNvPr id="344" name="Овал 343"/>
          <p:cNvSpPr/>
          <p:nvPr/>
        </p:nvSpPr>
        <p:spPr>
          <a:xfrm>
            <a:off x="6178220" y="420241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5" name="Прямоугольник 344"/>
          <p:cNvSpPr/>
          <p:nvPr/>
        </p:nvSpPr>
        <p:spPr>
          <a:xfrm>
            <a:off x="6118251" y="4154131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Мытищи</a:t>
            </a:r>
          </a:p>
        </p:txBody>
      </p:sp>
      <p:sp>
        <p:nvSpPr>
          <p:cNvPr id="346" name="Прямоугольник 345"/>
          <p:cNvSpPr/>
          <p:nvPr/>
        </p:nvSpPr>
        <p:spPr>
          <a:xfrm>
            <a:off x="6693360" y="4550323"/>
            <a:ext cx="1044190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Электросталь</a:t>
            </a:r>
          </a:p>
        </p:txBody>
      </p:sp>
      <p:sp>
        <p:nvSpPr>
          <p:cNvPr id="347" name="Прямоугольник 346"/>
          <p:cNvSpPr/>
          <p:nvPr/>
        </p:nvSpPr>
        <p:spPr>
          <a:xfrm>
            <a:off x="7401476" y="4568756"/>
            <a:ext cx="920274" cy="38530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Павловский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посад</a:t>
            </a:r>
          </a:p>
        </p:txBody>
      </p:sp>
      <p:sp>
        <p:nvSpPr>
          <p:cNvPr id="348" name="Овал 347"/>
          <p:cNvSpPr/>
          <p:nvPr/>
        </p:nvSpPr>
        <p:spPr>
          <a:xfrm>
            <a:off x="6422004" y="462242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9" name="Прямоугольник 348"/>
          <p:cNvSpPr/>
          <p:nvPr/>
        </p:nvSpPr>
        <p:spPr>
          <a:xfrm>
            <a:off x="6039136" y="4605609"/>
            <a:ext cx="739564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Реутов</a:t>
            </a:r>
          </a:p>
        </p:txBody>
      </p:sp>
      <p:sp>
        <p:nvSpPr>
          <p:cNvPr id="350" name="Овал 349"/>
          <p:cNvSpPr/>
          <p:nvPr/>
        </p:nvSpPr>
        <p:spPr>
          <a:xfrm>
            <a:off x="6948609" y="514933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1" name="Прямоугольник 350"/>
          <p:cNvSpPr/>
          <p:nvPr/>
        </p:nvSpPr>
        <p:spPr>
          <a:xfrm>
            <a:off x="6821133" y="4992543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Раменское</a:t>
            </a:r>
          </a:p>
        </p:txBody>
      </p:sp>
      <p:sp>
        <p:nvSpPr>
          <p:cNvPr id="353" name="Овал 352"/>
          <p:cNvSpPr/>
          <p:nvPr/>
        </p:nvSpPr>
        <p:spPr>
          <a:xfrm>
            <a:off x="4901341" y="4704959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4" name="Прямоугольник 353"/>
          <p:cNvSpPr/>
          <p:nvPr/>
        </p:nvSpPr>
        <p:spPr>
          <a:xfrm>
            <a:off x="4886909" y="4688764"/>
            <a:ext cx="83792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Звенигород</a:t>
            </a:r>
          </a:p>
        </p:txBody>
      </p:sp>
      <p:sp>
        <p:nvSpPr>
          <p:cNvPr id="355" name="Овал 354"/>
          <p:cNvSpPr/>
          <p:nvPr/>
        </p:nvSpPr>
        <p:spPr>
          <a:xfrm>
            <a:off x="4933252" y="421354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6" name="Прямоугольник 355"/>
          <p:cNvSpPr/>
          <p:nvPr/>
        </p:nvSpPr>
        <p:spPr>
          <a:xfrm>
            <a:off x="4709968" y="4046646"/>
            <a:ext cx="678081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Истра</a:t>
            </a:r>
          </a:p>
        </p:txBody>
      </p:sp>
      <p:sp>
        <p:nvSpPr>
          <p:cNvPr id="357" name="Прямоугольник 356"/>
          <p:cNvSpPr/>
          <p:nvPr/>
        </p:nvSpPr>
        <p:spPr>
          <a:xfrm>
            <a:off x="5393025" y="6669290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Серпухов</a:t>
            </a:r>
          </a:p>
        </p:txBody>
      </p:sp>
      <p:sp>
        <p:nvSpPr>
          <p:cNvPr id="358" name="Овал 357"/>
          <p:cNvSpPr/>
          <p:nvPr/>
        </p:nvSpPr>
        <p:spPr>
          <a:xfrm>
            <a:off x="6677001" y="6896199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9" name="Прямоугольник 358"/>
          <p:cNvSpPr/>
          <p:nvPr/>
        </p:nvSpPr>
        <p:spPr>
          <a:xfrm>
            <a:off x="6423480" y="6730432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Ступино</a:t>
            </a:r>
          </a:p>
        </p:txBody>
      </p:sp>
      <p:sp>
        <p:nvSpPr>
          <p:cNvPr id="360" name="Овал 359"/>
          <p:cNvSpPr/>
          <p:nvPr/>
        </p:nvSpPr>
        <p:spPr>
          <a:xfrm>
            <a:off x="7672872" y="7959255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1" name="Овал 360"/>
          <p:cNvSpPr/>
          <p:nvPr/>
        </p:nvSpPr>
        <p:spPr>
          <a:xfrm>
            <a:off x="7879103" y="732116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7766531" y="7292984"/>
            <a:ext cx="769162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Зарайск</a:t>
            </a:r>
          </a:p>
        </p:txBody>
      </p:sp>
      <p:sp>
        <p:nvSpPr>
          <p:cNvPr id="363" name="Овал 362"/>
          <p:cNvSpPr/>
          <p:nvPr/>
        </p:nvSpPr>
        <p:spPr>
          <a:xfrm>
            <a:off x="8130663" y="674190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7976594" y="6566584"/>
            <a:ext cx="776956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err="1">
                <a:solidFill>
                  <a:srgbClr val="A1946F"/>
                </a:solidFill>
                <a:latin typeface="Century Gothic" pitchFamily="34" charset="0"/>
                <a:cs typeface="+mn-cs"/>
              </a:rPr>
              <a:t>Луховицы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365" name="Овал 364"/>
          <p:cNvSpPr/>
          <p:nvPr/>
        </p:nvSpPr>
        <p:spPr>
          <a:xfrm>
            <a:off x="9383836" y="4885792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6" name="Овал 365"/>
          <p:cNvSpPr/>
          <p:nvPr/>
        </p:nvSpPr>
        <p:spPr>
          <a:xfrm>
            <a:off x="8867674" y="515095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7" name="Прямоугольник 366"/>
          <p:cNvSpPr/>
          <p:nvPr/>
        </p:nvSpPr>
        <p:spPr>
          <a:xfrm>
            <a:off x="8690969" y="4975633"/>
            <a:ext cx="67412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Шатура</a:t>
            </a:r>
          </a:p>
        </p:txBody>
      </p:sp>
      <p:sp>
        <p:nvSpPr>
          <p:cNvPr id="368" name="Овал 367"/>
          <p:cNvSpPr/>
          <p:nvPr/>
        </p:nvSpPr>
        <p:spPr>
          <a:xfrm>
            <a:off x="7042327" y="555306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6704660" y="5382523"/>
            <a:ext cx="842390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Бронницы</a:t>
            </a:r>
          </a:p>
        </p:txBody>
      </p:sp>
      <p:sp>
        <p:nvSpPr>
          <p:cNvPr id="370" name="Овал 369"/>
          <p:cNvSpPr/>
          <p:nvPr/>
        </p:nvSpPr>
        <p:spPr>
          <a:xfrm>
            <a:off x="5814862" y="6220079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5613901" y="6049533"/>
            <a:ext cx="67412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Чехов</a:t>
            </a:r>
          </a:p>
        </p:txBody>
      </p:sp>
      <p:sp>
        <p:nvSpPr>
          <p:cNvPr id="372" name="Овал 371"/>
          <p:cNvSpPr/>
          <p:nvPr/>
        </p:nvSpPr>
        <p:spPr>
          <a:xfrm>
            <a:off x="7826910" y="640043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3" name="Прямоугольник 372"/>
          <p:cNvSpPr/>
          <p:nvPr/>
        </p:nvSpPr>
        <p:spPr>
          <a:xfrm>
            <a:off x="7554276" y="6229892"/>
            <a:ext cx="792874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Коломна</a:t>
            </a:r>
          </a:p>
        </p:txBody>
      </p:sp>
      <p:sp>
        <p:nvSpPr>
          <p:cNvPr id="374" name="Овал 373"/>
          <p:cNvSpPr/>
          <p:nvPr/>
        </p:nvSpPr>
        <p:spPr>
          <a:xfrm>
            <a:off x="7700525" y="591130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7317991" y="5740754"/>
            <a:ext cx="965659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Воскресенск</a:t>
            </a:r>
          </a:p>
        </p:txBody>
      </p:sp>
      <p:sp>
        <p:nvSpPr>
          <p:cNvPr id="376" name="Овал 375"/>
          <p:cNvSpPr/>
          <p:nvPr/>
        </p:nvSpPr>
        <p:spPr>
          <a:xfrm>
            <a:off x="8179499" y="5651811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7" name="Прямоугольник 376"/>
          <p:cNvSpPr/>
          <p:nvPr/>
        </p:nvSpPr>
        <p:spPr>
          <a:xfrm>
            <a:off x="7916420" y="5481265"/>
            <a:ext cx="811729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Егорьевск</a:t>
            </a:r>
          </a:p>
        </p:txBody>
      </p:sp>
      <p:sp>
        <p:nvSpPr>
          <p:cNvPr id="378" name="Овал 377"/>
          <p:cNvSpPr/>
          <p:nvPr/>
        </p:nvSpPr>
        <p:spPr>
          <a:xfrm>
            <a:off x="8069227" y="476609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9" name="Прямоугольник 378"/>
          <p:cNvSpPr/>
          <p:nvPr/>
        </p:nvSpPr>
        <p:spPr>
          <a:xfrm>
            <a:off x="8018266" y="4684016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err="1">
                <a:solidFill>
                  <a:srgbClr val="A1946F"/>
                </a:solidFill>
                <a:latin typeface="Century Gothic" pitchFamily="34" charset="0"/>
                <a:cs typeface="+mn-cs"/>
              </a:rPr>
              <a:t>Лукино-Дулёво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380" name="Овал 379"/>
          <p:cNvSpPr/>
          <p:nvPr/>
        </p:nvSpPr>
        <p:spPr>
          <a:xfrm>
            <a:off x="7463835" y="699557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1" name="Прямоугольник 380"/>
          <p:cNvSpPr/>
          <p:nvPr/>
        </p:nvSpPr>
        <p:spPr>
          <a:xfrm>
            <a:off x="7243762" y="6829807"/>
            <a:ext cx="684288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err="1">
                <a:solidFill>
                  <a:srgbClr val="A1946F"/>
                </a:solidFill>
                <a:latin typeface="Century Gothic" pitchFamily="34" charset="0"/>
                <a:cs typeface="+mn-cs"/>
              </a:rPr>
              <a:t>Озёры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382" name="Овал 381"/>
          <p:cNvSpPr/>
          <p:nvPr/>
        </p:nvSpPr>
        <p:spPr>
          <a:xfrm>
            <a:off x="6748115" y="7053093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3" name="Прямоугольник 382"/>
          <p:cNvSpPr/>
          <p:nvPr/>
        </p:nvSpPr>
        <p:spPr>
          <a:xfrm>
            <a:off x="6544782" y="7038951"/>
            <a:ext cx="741918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Кашира</a:t>
            </a:r>
          </a:p>
        </p:txBody>
      </p:sp>
      <p:sp>
        <p:nvSpPr>
          <p:cNvPr id="384" name="Овал 383"/>
          <p:cNvSpPr/>
          <p:nvPr/>
        </p:nvSpPr>
        <p:spPr>
          <a:xfrm>
            <a:off x="5971600" y="546841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5" name="Прямоугольник 384"/>
          <p:cNvSpPr/>
          <p:nvPr/>
        </p:nvSpPr>
        <p:spPr>
          <a:xfrm>
            <a:off x="5882130" y="5293094"/>
            <a:ext cx="739972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Подольск</a:t>
            </a:r>
          </a:p>
        </p:txBody>
      </p:sp>
      <p:sp>
        <p:nvSpPr>
          <p:cNvPr id="386" name="Прямоугольник 385"/>
          <p:cNvSpPr/>
          <p:nvPr/>
        </p:nvSpPr>
        <p:spPr>
          <a:xfrm>
            <a:off x="5721502" y="2024011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Талдом</a:t>
            </a:r>
          </a:p>
        </p:txBody>
      </p:sp>
      <p:sp>
        <p:nvSpPr>
          <p:cNvPr id="387" name="Овал 386"/>
          <p:cNvSpPr/>
          <p:nvPr/>
        </p:nvSpPr>
        <p:spPr>
          <a:xfrm>
            <a:off x="5936462" y="218367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8" name="Овал 387"/>
          <p:cNvSpPr/>
          <p:nvPr/>
        </p:nvSpPr>
        <p:spPr>
          <a:xfrm>
            <a:off x="6438178" y="4966949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" name="Прямоугольник 388"/>
          <p:cNvSpPr/>
          <p:nvPr/>
        </p:nvSpPr>
        <p:spPr>
          <a:xfrm>
            <a:off x="5979319" y="4812706"/>
            <a:ext cx="767631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Люберцы</a:t>
            </a:r>
          </a:p>
        </p:txBody>
      </p:sp>
      <p:sp>
        <p:nvSpPr>
          <p:cNvPr id="390" name="Овал 389"/>
          <p:cNvSpPr/>
          <p:nvPr/>
        </p:nvSpPr>
        <p:spPr>
          <a:xfrm>
            <a:off x="6658882" y="5055715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Прямоугольник 390"/>
          <p:cNvSpPr/>
          <p:nvPr/>
        </p:nvSpPr>
        <p:spPr>
          <a:xfrm>
            <a:off x="6567730" y="4895930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Жуковский</a:t>
            </a:r>
          </a:p>
        </p:txBody>
      </p:sp>
      <p:sp>
        <p:nvSpPr>
          <p:cNvPr id="392" name="Овал 391"/>
          <p:cNvSpPr/>
          <p:nvPr/>
        </p:nvSpPr>
        <p:spPr>
          <a:xfrm>
            <a:off x="6313951" y="514571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рямоугольник 392"/>
          <p:cNvSpPr/>
          <p:nvPr/>
        </p:nvSpPr>
        <p:spPr>
          <a:xfrm>
            <a:off x="5923343" y="5056585"/>
            <a:ext cx="709307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Видное</a:t>
            </a:r>
          </a:p>
        </p:txBody>
      </p:sp>
      <p:sp>
        <p:nvSpPr>
          <p:cNvPr id="394" name="Прямоугольник 393"/>
          <p:cNvSpPr/>
          <p:nvPr/>
        </p:nvSpPr>
        <p:spPr>
          <a:xfrm>
            <a:off x="2599923" y="3719837"/>
            <a:ext cx="845027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Шаховская</a:t>
            </a:r>
          </a:p>
        </p:txBody>
      </p:sp>
      <p:sp>
        <p:nvSpPr>
          <p:cNvPr id="395" name="Овал 394"/>
          <p:cNvSpPr/>
          <p:nvPr/>
        </p:nvSpPr>
        <p:spPr>
          <a:xfrm>
            <a:off x="2900942" y="3936315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6" name="Прямоугольник 395"/>
          <p:cNvSpPr/>
          <p:nvPr/>
        </p:nvSpPr>
        <p:spPr>
          <a:xfrm>
            <a:off x="3739364" y="4529295"/>
            <a:ext cx="505686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Руза</a:t>
            </a:r>
          </a:p>
        </p:txBody>
      </p:sp>
      <p:sp>
        <p:nvSpPr>
          <p:cNvPr id="397" name="Овал 396"/>
          <p:cNvSpPr/>
          <p:nvPr/>
        </p:nvSpPr>
        <p:spPr>
          <a:xfrm>
            <a:off x="3916665" y="4708516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8" name="Прямоугольник 397"/>
          <p:cNvSpPr/>
          <p:nvPr/>
        </p:nvSpPr>
        <p:spPr>
          <a:xfrm>
            <a:off x="5301466" y="4265683"/>
            <a:ext cx="759413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Красногорск</a:t>
            </a:r>
          </a:p>
        </p:txBody>
      </p:sp>
      <p:sp>
        <p:nvSpPr>
          <p:cNvPr id="399" name="Овал 398"/>
          <p:cNvSpPr/>
          <p:nvPr/>
        </p:nvSpPr>
        <p:spPr>
          <a:xfrm>
            <a:off x="5569927" y="444490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0" name="Прямоугольник 399"/>
          <p:cNvSpPr/>
          <p:nvPr/>
        </p:nvSpPr>
        <p:spPr>
          <a:xfrm>
            <a:off x="6478683" y="4266606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Щелково</a:t>
            </a:r>
          </a:p>
        </p:txBody>
      </p:sp>
      <p:sp>
        <p:nvSpPr>
          <p:cNvPr id="401" name="Прямоугольник 400"/>
          <p:cNvSpPr/>
          <p:nvPr/>
        </p:nvSpPr>
        <p:spPr>
          <a:xfrm>
            <a:off x="6030423" y="4398166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Балашиха</a:t>
            </a:r>
          </a:p>
        </p:txBody>
      </p:sp>
      <p:sp>
        <p:nvSpPr>
          <p:cNvPr id="402" name="Овал 401"/>
          <p:cNvSpPr/>
          <p:nvPr/>
        </p:nvSpPr>
        <p:spPr>
          <a:xfrm>
            <a:off x="8847835" y="6273463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3" name="Прямоугольник 402"/>
          <p:cNvSpPr/>
          <p:nvPr/>
        </p:nvSpPr>
        <p:spPr>
          <a:xfrm>
            <a:off x="8620782" y="6102917"/>
            <a:ext cx="831268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err="1">
                <a:solidFill>
                  <a:srgbClr val="A1946F"/>
                </a:solidFill>
                <a:latin typeface="Century Gothic" pitchFamily="34" charset="0"/>
                <a:cs typeface="+mn-cs"/>
              </a:rPr>
              <a:t>Рязановка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404" name="Прямоугольник 403"/>
          <p:cNvSpPr/>
          <p:nvPr/>
        </p:nvSpPr>
        <p:spPr>
          <a:xfrm>
            <a:off x="5299518" y="5011058"/>
            <a:ext cx="856881" cy="292975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spc="-60" dirty="0">
                <a:solidFill>
                  <a:srgbClr val="FF0000"/>
                </a:solidFill>
                <a:latin typeface="Century Gothic" pitchFamily="34" charset="0"/>
                <a:cs typeface="+mn-cs"/>
              </a:rPr>
              <a:t>МОСКВА</a:t>
            </a:r>
          </a:p>
        </p:txBody>
      </p:sp>
      <p:sp>
        <p:nvSpPr>
          <p:cNvPr id="407" name="Овал 406"/>
          <p:cNvSpPr/>
          <p:nvPr/>
        </p:nvSpPr>
        <p:spPr>
          <a:xfrm>
            <a:off x="5672452" y="683505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8" name="Прямоугольник 407"/>
          <p:cNvSpPr/>
          <p:nvPr/>
        </p:nvSpPr>
        <p:spPr>
          <a:xfrm>
            <a:off x="4598220" y="7594885"/>
            <a:ext cx="2925316" cy="323753"/>
          </a:xfrm>
          <a:prstGeom prst="rect">
            <a:avLst/>
          </a:prstGeom>
        </p:spPr>
        <p:txBody>
          <a:bodyPr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Тульская область</a:t>
            </a:r>
          </a:p>
        </p:txBody>
      </p:sp>
      <p:sp>
        <p:nvSpPr>
          <p:cNvPr id="409" name="Прямоугольник 408"/>
          <p:cNvSpPr/>
          <p:nvPr/>
        </p:nvSpPr>
        <p:spPr>
          <a:xfrm>
            <a:off x="8617224" y="6988073"/>
            <a:ext cx="1354443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Рязанская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410" name="Прямоугольник 409"/>
          <p:cNvSpPr/>
          <p:nvPr/>
        </p:nvSpPr>
        <p:spPr>
          <a:xfrm>
            <a:off x="6161563" y="1597284"/>
            <a:ext cx="1979359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Ярославская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411" name="Прямоугольник 410"/>
          <p:cNvSpPr/>
          <p:nvPr/>
        </p:nvSpPr>
        <p:spPr>
          <a:xfrm>
            <a:off x="3422475" y="2049132"/>
            <a:ext cx="1979359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Тверская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412" name="Прямоугольник 411"/>
          <p:cNvSpPr/>
          <p:nvPr/>
        </p:nvSpPr>
        <p:spPr>
          <a:xfrm>
            <a:off x="1016353" y="4623931"/>
            <a:ext cx="1979359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Смоленская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413" name="Полилиния 412"/>
          <p:cNvSpPr/>
          <p:nvPr/>
        </p:nvSpPr>
        <p:spPr>
          <a:xfrm>
            <a:off x="2609111" y="5888673"/>
            <a:ext cx="83654" cy="66892"/>
          </a:xfrm>
          <a:custGeom>
            <a:avLst/>
            <a:gdLst>
              <a:gd name="connsiteX0" fmla="*/ 103959 w 103959"/>
              <a:gd name="connsiteY0" fmla="*/ 0 h 83128"/>
              <a:gd name="connsiteX1" fmla="*/ 84008 w 103959"/>
              <a:gd name="connsiteY1" fmla="*/ 29926 h 83128"/>
              <a:gd name="connsiteX2" fmla="*/ 77358 w 103959"/>
              <a:gd name="connsiteY2" fmla="*/ 39901 h 83128"/>
              <a:gd name="connsiteX3" fmla="*/ 50758 w 103959"/>
              <a:gd name="connsiteY3" fmla="*/ 46552 h 83128"/>
              <a:gd name="connsiteX4" fmla="*/ 17507 w 103959"/>
              <a:gd name="connsiteY4" fmla="*/ 56527 h 83128"/>
              <a:gd name="connsiteX5" fmla="*/ 10856 w 103959"/>
              <a:gd name="connsiteY5" fmla="*/ 63177 h 83128"/>
              <a:gd name="connsiteX6" fmla="*/ 881 w 103959"/>
              <a:gd name="connsiteY6" fmla="*/ 69827 h 83128"/>
              <a:gd name="connsiteX7" fmla="*/ 881 w 103959"/>
              <a:gd name="connsiteY7" fmla="*/ 83128 h 8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959" h="83128">
                <a:moveTo>
                  <a:pt x="103959" y="0"/>
                </a:moveTo>
                <a:cubicBezTo>
                  <a:pt x="80531" y="29287"/>
                  <a:pt x="98745" y="4139"/>
                  <a:pt x="84008" y="29926"/>
                </a:cubicBezTo>
                <a:cubicBezTo>
                  <a:pt x="82025" y="33396"/>
                  <a:pt x="80932" y="38114"/>
                  <a:pt x="77358" y="39901"/>
                </a:cubicBezTo>
                <a:cubicBezTo>
                  <a:pt x="69183" y="43989"/>
                  <a:pt x="59429" y="43662"/>
                  <a:pt x="50758" y="46552"/>
                </a:cubicBezTo>
                <a:cubicBezTo>
                  <a:pt x="26472" y="54647"/>
                  <a:pt x="37608" y="51502"/>
                  <a:pt x="17507" y="56527"/>
                </a:cubicBezTo>
                <a:cubicBezTo>
                  <a:pt x="15290" y="58744"/>
                  <a:pt x="13304" y="61219"/>
                  <a:pt x="10856" y="63177"/>
                </a:cubicBezTo>
                <a:cubicBezTo>
                  <a:pt x="7735" y="65673"/>
                  <a:pt x="2668" y="66253"/>
                  <a:pt x="881" y="69827"/>
                </a:cubicBezTo>
                <a:cubicBezTo>
                  <a:pt x="-1102" y="73793"/>
                  <a:pt x="881" y="78694"/>
                  <a:pt x="881" y="83128"/>
                </a:cubicBez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14" name="Полилиния 413"/>
          <p:cNvSpPr/>
          <p:nvPr/>
        </p:nvSpPr>
        <p:spPr>
          <a:xfrm>
            <a:off x="5444059" y="7033357"/>
            <a:ext cx="62812" cy="92723"/>
          </a:xfrm>
          <a:custGeom>
            <a:avLst/>
            <a:gdLst>
              <a:gd name="connsiteX0" fmla="*/ 78058 w 78058"/>
              <a:gd name="connsiteY0" fmla="*/ 0 h 115229"/>
              <a:gd name="connsiteX1" fmla="*/ 63190 w 78058"/>
              <a:gd name="connsiteY1" fmla="*/ 18585 h 115229"/>
              <a:gd name="connsiteX2" fmla="*/ 59473 w 78058"/>
              <a:gd name="connsiteY2" fmla="*/ 29737 h 115229"/>
              <a:gd name="connsiteX3" fmla="*/ 44604 w 78058"/>
              <a:gd name="connsiteY3" fmla="*/ 52039 h 115229"/>
              <a:gd name="connsiteX4" fmla="*/ 37170 w 78058"/>
              <a:gd name="connsiteY4" fmla="*/ 63190 h 115229"/>
              <a:gd name="connsiteX5" fmla="*/ 26019 w 78058"/>
              <a:gd name="connsiteY5" fmla="*/ 66907 h 115229"/>
              <a:gd name="connsiteX6" fmla="*/ 14868 w 78058"/>
              <a:gd name="connsiteY6" fmla="*/ 89210 h 115229"/>
              <a:gd name="connsiteX7" fmla="*/ 11151 w 78058"/>
              <a:gd name="connsiteY7" fmla="*/ 100361 h 115229"/>
              <a:gd name="connsiteX8" fmla="*/ 0 w 78058"/>
              <a:gd name="connsiteY8" fmla="*/ 115229 h 115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058" h="115229">
                <a:moveTo>
                  <a:pt x="78058" y="0"/>
                </a:moveTo>
                <a:cubicBezTo>
                  <a:pt x="73102" y="6195"/>
                  <a:pt x="67395" y="11857"/>
                  <a:pt x="63190" y="18585"/>
                </a:cubicBezTo>
                <a:cubicBezTo>
                  <a:pt x="61113" y="21908"/>
                  <a:pt x="61376" y="26312"/>
                  <a:pt x="59473" y="29737"/>
                </a:cubicBezTo>
                <a:cubicBezTo>
                  <a:pt x="55134" y="37547"/>
                  <a:pt x="49560" y="44605"/>
                  <a:pt x="44604" y="52039"/>
                </a:cubicBezTo>
                <a:cubicBezTo>
                  <a:pt x="42126" y="55756"/>
                  <a:pt x="41408" y="61777"/>
                  <a:pt x="37170" y="63190"/>
                </a:cubicBezTo>
                <a:lnTo>
                  <a:pt x="26019" y="66907"/>
                </a:lnTo>
                <a:cubicBezTo>
                  <a:pt x="16677" y="94935"/>
                  <a:pt x="29278" y="60390"/>
                  <a:pt x="14868" y="89210"/>
                </a:cubicBezTo>
                <a:cubicBezTo>
                  <a:pt x="13116" y="92714"/>
                  <a:pt x="12903" y="96857"/>
                  <a:pt x="11151" y="100361"/>
                </a:cubicBezTo>
                <a:cubicBezTo>
                  <a:pt x="6948" y="108767"/>
                  <a:pt x="5227" y="110002"/>
                  <a:pt x="0" y="115229"/>
                </a:cubicBez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5" name="Полилиния 414"/>
          <p:cNvSpPr/>
          <p:nvPr/>
        </p:nvSpPr>
        <p:spPr>
          <a:xfrm>
            <a:off x="7597620" y="8531876"/>
            <a:ext cx="56831" cy="63125"/>
          </a:xfrm>
          <a:custGeom>
            <a:avLst/>
            <a:gdLst>
              <a:gd name="connsiteX0" fmla="*/ 0 w 70625"/>
              <a:gd name="connsiteY0" fmla="*/ 0 h 78447"/>
              <a:gd name="connsiteX1" fmla="*/ 3717 w 70625"/>
              <a:gd name="connsiteY1" fmla="*/ 29736 h 78447"/>
              <a:gd name="connsiteX2" fmla="*/ 14869 w 70625"/>
              <a:gd name="connsiteY2" fmla="*/ 33453 h 78447"/>
              <a:gd name="connsiteX3" fmla="*/ 26020 w 70625"/>
              <a:gd name="connsiteY3" fmla="*/ 40887 h 78447"/>
              <a:gd name="connsiteX4" fmla="*/ 48322 w 70625"/>
              <a:gd name="connsiteY4" fmla="*/ 52039 h 78447"/>
              <a:gd name="connsiteX5" fmla="*/ 66908 w 70625"/>
              <a:gd name="connsiteY5" fmla="*/ 78058 h 78447"/>
              <a:gd name="connsiteX6" fmla="*/ 70625 w 70625"/>
              <a:gd name="connsiteY6" fmla="*/ 78058 h 7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25" h="78447">
                <a:moveTo>
                  <a:pt x="0" y="0"/>
                </a:moveTo>
                <a:cubicBezTo>
                  <a:pt x="1239" y="9912"/>
                  <a:pt x="-340" y="20608"/>
                  <a:pt x="3717" y="29736"/>
                </a:cubicBezTo>
                <a:cubicBezTo>
                  <a:pt x="5308" y="33317"/>
                  <a:pt x="11364" y="31701"/>
                  <a:pt x="14869" y="33453"/>
                </a:cubicBezTo>
                <a:cubicBezTo>
                  <a:pt x="18865" y="35451"/>
                  <a:pt x="22024" y="38889"/>
                  <a:pt x="26020" y="40887"/>
                </a:cubicBezTo>
                <a:cubicBezTo>
                  <a:pt x="56798" y="56277"/>
                  <a:pt x="16365" y="30735"/>
                  <a:pt x="48322" y="52039"/>
                </a:cubicBezTo>
                <a:cubicBezTo>
                  <a:pt x="52545" y="58373"/>
                  <a:pt x="62294" y="73445"/>
                  <a:pt x="66908" y="78058"/>
                </a:cubicBezTo>
                <a:cubicBezTo>
                  <a:pt x="67784" y="78934"/>
                  <a:pt x="69386" y="78058"/>
                  <a:pt x="70625" y="78058"/>
                </a:cubicBez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0" name="Овал 419"/>
          <p:cNvSpPr/>
          <p:nvPr/>
        </p:nvSpPr>
        <p:spPr>
          <a:xfrm>
            <a:off x="6851134" y="370010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1" name="Прямоугольник 420"/>
          <p:cNvSpPr/>
          <p:nvPr/>
        </p:nvSpPr>
        <p:spPr>
          <a:xfrm>
            <a:off x="6729726" y="3686206"/>
            <a:ext cx="1077674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Красноармейск</a:t>
            </a:r>
          </a:p>
        </p:txBody>
      </p:sp>
      <p:sp>
        <p:nvSpPr>
          <p:cNvPr id="422" name="Овал 421"/>
          <p:cNvSpPr/>
          <p:nvPr/>
        </p:nvSpPr>
        <p:spPr>
          <a:xfrm>
            <a:off x="7322309" y="4336175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3" name="Прямоугольник 422"/>
          <p:cNvSpPr/>
          <p:nvPr/>
        </p:nvSpPr>
        <p:spPr>
          <a:xfrm>
            <a:off x="7164721" y="4138872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Ногинск</a:t>
            </a:r>
          </a:p>
        </p:txBody>
      </p:sp>
      <p:sp>
        <p:nvSpPr>
          <p:cNvPr id="424" name="Овал 423"/>
          <p:cNvSpPr/>
          <p:nvPr/>
        </p:nvSpPr>
        <p:spPr>
          <a:xfrm>
            <a:off x="7260303" y="457365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5" name="Овал 424"/>
          <p:cNvSpPr/>
          <p:nvPr/>
        </p:nvSpPr>
        <p:spPr>
          <a:xfrm>
            <a:off x="8104274" y="4471442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6" name="Прямоугольник 425"/>
          <p:cNvSpPr/>
          <p:nvPr/>
        </p:nvSpPr>
        <p:spPr>
          <a:xfrm>
            <a:off x="7864598" y="4446042"/>
            <a:ext cx="1098502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Орехово-Зуево</a:t>
            </a:r>
          </a:p>
        </p:txBody>
      </p:sp>
      <p:sp>
        <p:nvSpPr>
          <p:cNvPr id="427" name="Овал 426"/>
          <p:cNvSpPr/>
          <p:nvPr/>
        </p:nvSpPr>
        <p:spPr>
          <a:xfrm>
            <a:off x="7582853" y="458143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28" name="Овал 427"/>
          <p:cNvSpPr/>
          <p:nvPr/>
        </p:nvSpPr>
        <p:spPr>
          <a:xfrm>
            <a:off x="6692538" y="4432373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9" name="Овал 428"/>
          <p:cNvSpPr/>
          <p:nvPr/>
        </p:nvSpPr>
        <p:spPr>
          <a:xfrm>
            <a:off x="6564326" y="448550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0" name="Прямоугольник 429"/>
          <p:cNvSpPr/>
          <p:nvPr/>
        </p:nvSpPr>
        <p:spPr>
          <a:xfrm>
            <a:off x="7156772" y="3212524"/>
            <a:ext cx="1979359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Владимирская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431" name="Прямоугольник 430"/>
          <p:cNvSpPr/>
          <p:nvPr/>
        </p:nvSpPr>
        <p:spPr>
          <a:xfrm>
            <a:off x="6160592" y="3805953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spc="-60" dirty="0">
                <a:solidFill>
                  <a:srgbClr val="996137"/>
                </a:solidFill>
                <a:latin typeface="Century Gothic" pitchFamily="34" charset="0"/>
                <a:cs typeface="+mn-cs"/>
              </a:rPr>
              <a:t>Пушкино</a:t>
            </a:r>
          </a:p>
        </p:txBody>
      </p:sp>
      <p:sp>
        <p:nvSpPr>
          <p:cNvPr id="432" name="Овал 431"/>
          <p:cNvSpPr/>
          <p:nvPr/>
        </p:nvSpPr>
        <p:spPr>
          <a:xfrm>
            <a:off x="6395092" y="395686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6" name="Text Box 15"/>
          <p:cNvSpPr txBox="1">
            <a:spLocks noChangeArrowheads="1"/>
          </p:cNvSpPr>
          <p:nvPr/>
        </p:nvSpPr>
        <p:spPr bwMode="auto">
          <a:xfrm>
            <a:off x="1751294" y="7574299"/>
            <a:ext cx="2486743" cy="69308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городской округ</a:t>
            </a:r>
          </a:p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Лотошино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9141025" y="1151403"/>
            <a:ext cx="4859338" cy="1477915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b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Arial Black" panose="020B0A04020102020204" pitchFamily="34" charset="0"/>
              </a:rPr>
              <a:t>Городской округ Лотошино</a:t>
            </a:r>
          </a:p>
          <a:p>
            <a:pPr fontAlgn="b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400" b="1" dirty="0">
                <a:latin typeface="Arial Black" panose="020B0A04020102020204" pitchFamily="34" charset="0"/>
              </a:rPr>
              <a:t>Расстояние 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до 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МКАД – 130 км</a:t>
            </a:r>
          </a:p>
          <a:p>
            <a:pPr fontAlgn="b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400" b="1" dirty="0">
                <a:latin typeface="Arial Black" panose="020B0A04020102020204" pitchFamily="34" charset="0"/>
              </a:rPr>
              <a:t>Численность населения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– </a:t>
            </a:r>
            <a:r>
              <a:rPr lang="ru-RU" sz="1400" dirty="0"/>
              <a:t>16 089</a:t>
            </a:r>
            <a:r>
              <a:rPr lang="ru-RU" sz="1400" b="1" dirty="0">
                <a:latin typeface="Arial Black" panose="020B0A04020102020204" pitchFamily="34" charset="0"/>
              </a:rPr>
              <a:t> тыс. чел. </a:t>
            </a:r>
          </a:p>
          <a:p>
            <a:pPr fontAlgn="b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400" b="1" dirty="0">
                <a:latin typeface="Arial Black" panose="020B0A04020102020204" pitchFamily="34" charset="0"/>
              </a:rPr>
              <a:t>Территория округа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– </a:t>
            </a:r>
            <a:r>
              <a:rPr lang="ru-RU" sz="1400" dirty="0"/>
              <a:t>97 957 </a:t>
            </a:r>
            <a:r>
              <a:rPr lang="ru-RU" sz="1400" b="1" dirty="0">
                <a:latin typeface="Arial Black" panose="020B0A04020102020204" pitchFamily="34" charset="0"/>
              </a:rPr>
              <a:t>га</a:t>
            </a:r>
            <a:r>
              <a:rPr lang="en-US" sz="1400" b="1" dirty="0">
                <a:latin typeface="Arial Black" panose="020B0A04020102020204" pitchFamily="34" charset="0"/>
              </a:rPr>
              <a:t>  </a:t>
            </a:r>
            <a:endParaRPr lang="ru-RU" sz="1400" b="1" dirty="0">
              <a:latin typeface="Arial Black" panose="020B0A04020102020204" pitchFamily="34" charset="0"/>
            </a:endParaRPr>
          </a:p>
          <a:p>
            <a:pPr fontAlgn="b">
              <a:spcBef>
                <a:spcPts val="300"/>
              </a:spcBef>
              <a:spcAft>
                <a:spcPts val="0"/>
              </a:spcAft>
              <a:defRPr/>
            </a:pPr>
            <a:r>
              <a:rPr lang="ru-RU" sz="1400" b="1" dirty="0">
                <a:latin typeface="Arial Black" panose="020B0A04020102020204" pitchFamily="34" charset="0"/>
              </a:rPr>
              <a:t>Количество населённых пунктов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– 43</a:t>
            </a:r>
          </a:p>
        </p:txBody>
      </p:sp>
      <p:sp>
        <p:nvSpPr>
          <p:cNvPr id="437" name="Line 13"/>
          <p:cNvSpPr>
            <a:spLocks noChangeShapeType="1"/>
          </p:cNvSpPr>
          <p:nvPr/>
        </p:nvSpPr>
        <p:spPr bwMode="auto">
          <a:xfrm flipV="1">
            <a:off x="2838203" y="3550722"/>
            <a:ext cx="427510" cy="4037610"/>
          </a:xfrm>
          <a:prstGeom prst="line">
            <a:avLst/>
          </a:prstGeom>
          <a:noFill/>
          <a:ln w="254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37742" tIns="68871" rIns="137742" bIns="68871"/>
          <a:lstStyle/>
          <a:p>
            <a:endParaRPr lang="ru-RU"/>
          </a:p>
        </p:txBody>
      </p:sp>
      <p:sp>
        <p:nvSpPr>
          <p:cNvPr id="352" name="Прямоугольник 351"/>
          <p:cNvSpPr/>
          <p:nvPr/>
        </p:nvSpPr>
        <p:spPr>
          <a:xfrm>
            <a:off x="3987661" y="5333038"/>
            <a:ext cx="83792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Наро-Фоминск</a:t>
            </a:r>
          </a:p>
        </p:txBody>
      </p:sp>
      <p:sp>
        <p:nvSpPr>
          <p:cNvPr id="317" name="Прямоугольник 316"/>
          <p:cNvSpPr/>
          <p:nvPr/>
        </p:nvSpPr>
        <p:spPr>
          <a:xfrm>
            <a:off x="3645535" y="5479687"/>
            <a:ext cx="614843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Верея</a:t>
            </a:r>
          </a:p>
        </p:txBody>
      </p:sp>
      <p:sp>
        <p:nvSpPr>
          <p:cNvPr id="405" name="Овал 404"/>
          <p:cNvSpPr/>
          <p:nvPr/>
        </p:nvSpPr>
        <p:spPr>
          <a:xfrm>
            <a:off x="3778357" y="5606732"/>
            <a:ext cx="221456" cy="2357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06" name="Овал 405"/>
          <p:cNvSpPr/>
          <p:nvPr/>
        </p:nvSpPr>
        <p:spPr>
          <a:xfrm>
            <a:off x="3880450" y="564659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Овал 136"/>
          <p:cNvSpPr/>
          <p:nvPr/>
        </p:nvSpPr>
        <p:spPr>
          <a:xfrm>
            <a:off x="3545604" y="3364364"/>
            <a:ext cx="155575" cy="170655"/>
          </a:xfrm>
          <a:prstGeom prst="ellipse">
            <a:avLst/>
          </a:prstGeom>
          <a:solidFill>
            <a:srgbClr val="EA22E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8" name="Text Box 15"/>
          <p:cNvSpPr txBox="1">
            <a:spLocks noChangeArrowheads="1"/>
          </p:cNvSpPr>
          <p:nvPr/>
        </p:nvSpPr>
        <p:spPr bwMode="auto">
          <a:xfrm>
            <a:off x="1536840" y="1186438"/>
            <a:ext cx="2774229" cy="16471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1400" b="1" dirty="0">
                <a:solidFill>
                  <a:srgbClr val="EA22EA"/>
                </a:solidFill>
              </a:rPr>
              <a:t>Населённый пункт </a:t>
            </a:r>
          </a:p>
          <a:p>
            <a:r>
              <a:rPr lang="ru-RU" sz="1400" b="1" dirty="0">
                <a:solidFill>
                  <a:srgbClr val="EA22EA"/>
                </a:solidFill>
              </a:rPr>
              <a:t>д. </a:t>
            </a:r>
            <a:r>
              <a:rPr lang="ru-RU" sz="1400" b="1" dirty="0" err="1">
                <a:solidFill>
                  <a:srgbClr val="EA22EA"/>
                </a:solidFill>
              </a:rPr>
              <a:t>Кушелово</a:t>
            </a:r>
            <a:r>
              <a:rPr lang="ru-RU" sz="1400" b="1" dirty="0">
                <a:solidFill>
                  <a:srgbClr val="EA22EA"/>
                </a:solidFill>
              </a:rPr>
              <a:t>,</a:t>
            </a:r>
          </a:p>
          <a:p>
            <a:r>
              <a:rPr lang="ru-RU" sz="1400" b="1" dirty="0">
                <a:solidFill>
                  <a:srgbClr val="EA22EA"/>
                </a:solidFill>
              </a:rPr>
              <a:t>земельные участки с кадастровыми номерами 50:02:0020519:340, 50:02:0020519:341, 50:02:0020519:342</a:t>
            </a:r>
            <a:r>
              <a:rPr lang="ru-RU" sz="1400" dirty="0"/>
              <a:t> </a:t>
            </a:r>
            <a:endParaRPr lang="ru-RU" sz="1400" b="1" dirty="0">
              <a:solidFill>
                <a:srgbClr val="EA22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Line 13"/>
          <p:cNvSpPr>
            <a:spLocks noChangeShapeType="1"/>
          </p:cNvSpPr>
          <p:nvPr/>
        </p:nvSpPr>
        <p:spPr bwMode="auto">
          <a:xfrm flipH="1" flipV="1">
            <a:off x="3325091" y="2256312"/>
            <a:ext cx="273132" cy="1151906"/>
          </a:xfrm>
          <a:prstGeom prst="line">
            <a:avLst/>
          </a:prstGeom>
          <a:noFill/>
          <a:ln w="25400">
            <a:solidFill>
              <a:srgbClr val="EA22EA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37742" tIns="68871" rIns="137742" bIns="68871"/>
          <a:lstStyle/>
          <a:p>
            <a:endParaRPr lang="ru-RU"/>
          </a:p>
        </p:txBody>
      </p:sp>
      <p:sp>
        <p:nvSpPr>
          <p:cNvPr id="141" name="Title 3"/>
          <p:cNvSpPr txBox="1">
            <a:spLocks/>
          </p:cNvSpPr>
          <p:nvPr/>
        </p:nvSpPr>
        <p:spPr>
          <a:xfrm>
            <a:off x="2065985" y="9234568"/>
            <a:ext cx="10386365" cy="479425"/>
          </a:xfrm>
          <a:prstGeom prst="rect">
            <a:avLst/>
          </a:prstGeom>
        </p:spPr>
        <p:txBody>
          <a:bodyPr lIns="137742" tIns="68871" rIns="137742" bIns="68871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1400" b="1" dirty="0">
                <a:latin typeface="Century Gothic" panose="020B0502020202020204" pitchFamily="34" charset="0"/>
              </a:rPr>
              <a:t>Комитет по архитектуре и градостроительству Московской области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1400" b="1" dirty="0">
                <a:latin typeface="Century Gothic" panose="020B0502020202020204" pitchFamily="34" charset="0"/>
              </a:rPr>
              <a:t>Москва, 202</a:t>
            </a:r>
            <a:r>
              <a:rPr lang="en-US" sz="1400" b="1" dirty="0">
                <a:latin typeface="Century Gothic" panose="020B0502020202020204" pitchFamily="34" charset="0"/>
              </a:rPr>
              <a:t>2</a:t>
            </a:r>
            <a:r>
              <a:rPr lang="ru-RU" sz="1400" b="1" dirty="0">
                <a:latin typeface="Century Gothic" panose="020B0502020202020204" pitchFamily="34" charset="0"/>
              </a:rPr>
              <a:t> год</a:t>
            </a:r>
          </a:p>
        </p:txBody>
      </p:sp>
      <p:pic>
        <p:nvPicPr>
          <p:cNvPr id="142" name="Рисунок 141" descr="Logo_niipi_vector_blan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286954" y="9189903"/>
            <a:ext cx="2129021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" name="Прямоугольник 142"/>
          <p:cNvSpPr/>
          <p:nvPr/>
        </p:nvSpPr>
        <p:spPr>
          <a:xfrm>
            <a:off x="9107735" y="2553195"/>
            <a:ext cx="4702628" cy="2170412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EA22EA"/>
                </a:solidFill>
              </a:rPr>
              <a:t>Населённый пункт д. </a:t>
            </a:r>
            <a:r>
              <a:rPr lang="ru-RU" sz="1600" b="1" dirty="0" err="1">
                <a:solidFill>
                  <a:srgbClr val="EA22EA"/>
                </a:solidFill>
              </a:rPr>
              <a:t>Кушелово</a:t>
            </a:r>
            <a:endParaRPr lang="ru-RU" sz="1600" b="1" dirty="0">
              <a:solidFill>
                <a:srgbClr val="EA22EA"/>
              </a:solidFill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400" b="1" dirty="0">
              <a:latin typeface="Arial Black" panose="020B0A04020102020204" pitchFamily="34" charset="0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Arial Black" panose="020B0A04020102020204" pitchFamily="34" charset="0"/>
              </a:rPr>
              <a:t>Расстояние 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до 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МКАД 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–  126 км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atin typeface="Arial Black" panose="020B0A04020102020204" pitchFamily="34" charset="0"/>
              </a:rPr>
              <a:t>Численность населения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– 0,026 тыс. чел. </a:t>
            </a:r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800" b="1" spc="-90" dirty="0">
              <a:solidFill>
                <a:srgbClr val="EA22EA"/>
              </a:solidFill>
            </a:endParaRPr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spc="-90" dirty="0">
                <a:solidFill>
                  <a:srgbClr val="EA22EA"/>
                </a:solidFill>
              </a:rPr>
              <a:t>земельные участки с кадастровыми номерами</a:t>
            </a:r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EA22EA"/>
                </a:solidFill>
              </a:rPr>
              <a:t>50:02:0020519:340, 50:02:0020519:341, 50:02:0020519:342 </a:t>
            </a:r>
            <a:r>
              <a:rPr lang="ru-RU" sz="2000" dirty="0"/>
              <a:t> </a:t>
            </a:r>
            <a:endParaRPr lang="ru-RU" sz="2000" b="1" dirty="0">
              <a:solidFill>
                <a:srgbClr val="EA22EA"/>
              </a:solidFill>
            </a:endParaRPr>
          </a:p>
          <a:p>
            <a:pPr fontAlgn="b">
              <a:spcBef>
                <a:spcPts val="300"/>
              </a:spcBef>
              <a:spcAft>
                <a:spcPts val="300"/>
              </a:spcAft>
              <a:defRPr/>
            </a:pPr>
            <a:r>
              <a:rPr lang="ru-RU" sz="1400" b="1" dirty="0">
                <a:latin typeface="Arial Black" panose="020B0A04020102020204" pitchFamily="34" charset="0"/>
              </a:rPr>
              <a:t>Расстояние 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до 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МКАД </a:t>
            </a:r>
            <a:r>
              <a:rPr lang="en-US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>
                <a:latin typeface="Arial Black" panose="020B0A04020102020204" pitchFamily="34" charset="0"/>
              </a:rPr>
              <a:t>–  125 км</a:t>
            </a:r>
          </a:p>
          <a:p>
            <a:pPr fontAlgn="b">
              <a:spcBef>
                <a:spcPts val="0"/>
              </a:spcBef>
              <a:spcAft>
                <a:spcPts val="300"/>
              </a:spcAft>
              <a:defRPr/>
            </a:pPr>
            <a:r>
              <a:rPr lang="ru-RU" sz="1400" b="1" dirty="0">
                <a:latin typeface="Arial Black" panose="020B0A04020102020204" pitchFamily="34" charset="0"/>
              </a:rPr>
              <a:t>Общая площадь участков  –  </a:t>
            </a:r>
            <a:r>
              <a:rPr lang="ru-RU" sz="1400" dirty="0">
                <a:latin typeface="Arial Black" pitchFamily="34" charset="0"/>
              </a:rPr>
              <a:t>244,7285 </a:t>
            </a:r>
            <a:r>
              <a:rPr lang="ru-RU" sz="1400" b="1" dirty="0">
                <a:latin typeface="Arial Black" panose="020B0A04020102020204" pitchFamily="34" charset="0"/>
              </a:rPr>
              <a:t>га</a:t>
            </a:r>
            <a:r>
              <a:rPr lang="en-US" sz="1400" b="1" dirty="0">
                <a:latin typeface="Arial Black" panose="020B0A04020102020204" pitchFamily="34" charset="0"/>
              </a:rPr>
              <a:t>  </a:t>
            </a:r>
            <a:endParaRPr lang="ru-RU" sz="1400" b="1" dirty="0">
              <a:latin typeface="Arial Black" panose="020B0A04020102020204" pitchFamily="34" charset="0"/>
            </a:endParaRPr>
          </a:p>
        </p:txBody>
      </p:sp>
      <p:pic>
        <p:nvPicPr>
          <p:cNvPr id="136" name="Picture 9" descr="C:\Users\pyatkinam\Desktop\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77648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Кушелово и 3 з_у_Тр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093" y="1045029"/>
            <a:ext cx="5031137" cy="9288009"/>
          </a:xfrm>
          <a:prstGeom prst="rect">
            <a:avLst/>
          </a:prstGeom>
        </p:spPr>
      </p:pic>
      <p:sp>
        <p:nvSpPr>
          <p:cNvPr id="5" name="Rectangle 5"/>
          <p:cNvSpPr/>
          <p:nvPr/>
        </p:nvSpPr>
        <p:spPr>
          <a:xfrm>
            <a:off x="0" y="32956"/>
            <a:ext cx="13774738" cy="97790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269875" y="193294"/>
            <a:ext cx="12372068" cy="657225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200" b="1" dirty="0">
                <a:latin typeface="Century Gothic" panose="020B0502020202020204" pitchFamily="34" charset="0"/>
              </a:rPr>
              <a:t>ТРАНСПОРТНАЯ ИНФРАСТРУКТУРА</a:t>
            </a:r>
          </a:p>
        </p:txBody>
      </p:sp>
      <p:sp>
        <p:nvSpPr>
          <p:cNvPr id="1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322597" y="9577388"/>
            <a:ext cx="3213100" cy="549275"/>
          </a:xfrm>
        </p:spPr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947313" y="2069724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50:02:0020519:340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01899" y="5062725"/>
            <a:ext cx="1455270" cy="3139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д. </a:t>
            </a:r>
            <a:r>
              <a:rPr lang="ru-RU" sz="1600" b="1" dirty="0" err="1"/>
              <a:t>Кушелово</a:t>
            </a:r>
            <a:endParaRPr lang="ru-RU" sz="1600" b="1" dirty="0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727573" y="493342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50:02:0020519:341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0" y="7505830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266289" y="885329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 descr="Кушелово и 3 з_у_Тр_усл_об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6705" y="6853704"/>
            <a:ext cx="4284822" cy="3476306"/>
          </a:xfrm>
          <a:prstGeom prst="rect">
            <a:avLst/>
          </a:prstGeom>
        </p:spPr>
      </p:pic>
      <p:pic>
        <p:nvPicPr>
          <p:cNvPr id="21" name="Picture 9" descr="C:\Users\pyatkinam\Desktop\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5355771" y="1163594"/>
            <a:ext cx="821772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300" dirty="0"/>
              <a:t>Мероприятия по развитию транспортной (применительно к населенному пункту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300" dirty="0"/>
              <a:t>д. </a:t>
            </a:r>
            <a:r>
              <a:rPr lang="ru-RU" sz="1300" dirty="0" err="1"/>
              <a:t>Кушелово</a:t>
            </a:r>
            <a:r>
              <a:rPr lang="ru-RU" sz="1300" dirty="0"/>
              <a:t>, земельным участкам с кадастровыми номерами 50:02:0020519:340, 50:02:0020519:341, 50:02:0020519:342), учитывают:</a:t>
            </a:r>
          </a:p>
          <a:p>
            <a:pPr marL="342900" indent="-342900" algn="just">
              <a:spcAft>
                <a:spcPts val="300"/>
              </a:spcAft>
              <a:buFont typeface="+mj-lt"/>
              <a:buAutoNum type="arabicPeriod"/>
            </a:pPr>
            <a:r>
              <a:rPr lang="ru-RU" sz="1300" dirty="0"/>
              <a:t>Схему территориального планирования Российской Федерации в области федерального транспорта (железнодорожного, воздушного, морского, внутреннего водного транспорта) и автомобильных дорог федерального значения, утвержденную распоряжением Правительства Российской Федерации от 19.03.2013 № 384-р </a:t>
            </a:r>
            <a:r>
              <a:rPr lang="ru-RU" sz="1300" dirty="0" smtClean="0"/>
              <a:t>(ред. от 10.06.2022)</a:t>
            </a:r>
            <a:endParaRPr lang="ru-RU" sz="1300" dirty="0"/>
          </a:p>
          <a:p>
            <a:pPr marL="342900" indent="-342900" algn="just">
              <a:spcAft>
                <a:spcPts val="300"/>
              </a:spcAft>
              <a:buFont typeface="+mj-lt"/>
              <a:buAutoNum type="arabicPeriod"/>
            </a:pPr>
            <a:r>
              <a:rPr lang="ru-RU" sz="1300" dirty="0"/>
              <a:t>Схему территориального планирования транспортного обслуживания Московской области, утвержденную постановлением Правительства Московской области от 25.03.2016 № 230/8 (ред. от 30.12.2020) </a:t>
            </a:r>
          </a:p>
          <a:p>
            <a:pPr marL="342900" indent="-342900" algn="just">
              <a:spcAft>
                <a:spcPts val="300"/>
              </a:spcAft>
              <a:buFont typeface="+mj-lt"/>
              <a:buAutoNum type="arabicPeriod"/>
            </a:pPr>
            <a:r>
              <a:rPr lang="ru-RU" sz="1300" dirty="0"/>
              <a:t>Постановления Правительства Московской области от 25.10.2016 № 782/39 </a:t>
            </a:r>
            <a:r>
              <a:rPr lang="ru-RU" sz="1300" dirty="0" smtClean="0"/>
              <a:t>(ред. от 01.02.2022) </a:t>
            </a:r>
            <a:r>
              <a:rPr lang="ru-RU" sz="1300" dirty="0"/>
              <a:t>«Об утверждении государственной программы Московской области «Развитие и функционирование дорожно-транспортного комплекса» на 2017-2026 годы»</a:t>
            </a: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5474524" y="4056791"/>
            <a:ext cx="8300213" cy="269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300" dirty="0"/>
              <a:t>В границах рассматриваемой территории проходят автомобильные дороги общего пользования регионального значения «Суворово – Ошейкино – </a:t>
            </a:r>
            <a:r>
              <a:rPr lang="ru-RU" sz="1300" dirty="0" err="1"/>
              <a:t>Максимово</a:t>
            </a:r>
            <a:r>
              <a:rPr lang="ru-RU" sz="1300" dirty="0"/>
              <a:t>» – </a:t>
            </a:r>
            <a:r>
              <a:rPr lang="ru-RU" sz="1300" dirty="0" err="1"/>
              <a:t>Кушелово</a:t>
            </a:r>
            <a:r>
              <a:rPr lang="ru-RU" sz="1300" dirty="0"/>
              <a:t>, местного значения </a:t>
            </a:r>
            <a:r>
              <a:rPr lang="ru-RU" sz="1300" dirty="0" err="1"/>
              <a:t>Кушелово</a:t>
            </a:r>
            <a:r>
              <a:rPr lang="ru-RU" sz="1300" dirty="0"/>
              <a:t> – </a:t>
            </a:r>
            <a:r>
              <a:rPr lang="ru-RU" sz="1300" dirty="0" err="1"/>
              <a:t>Телешово</a:t>
            </a:r>
            <a:r>
              <a:rPr lang="ru-RU" sz="1300" dirty="0"/>
              <a:t> и ул. Малая д. </a:t>
            </a:r>
            <a:r>
              <a:rPr lang="ru-RU" sz="1300" dirty="0" err="1"/>
              <a:t>Кушелово</a:t>
            </a:r>
            <a:r>
              <a:rPr lang="ru-RU" sz="1300" dirty="0"/>
              <a:t> (участок улицы вне границ д. </a:t>
            </a:r>
            <a:r>
              <a:rPr lang="ru-RU" sz="1300" dirty="0" err="1"/>
              <a:t>Кушелово</a:t>
            </a:r>
            <a:r>
              <a:rPr lang="ru-RU" sz="1300" dirty="0"/>
              <a:t>). </a:t>
            </a:r>
          </a:p>
          <a:p>
            <a:endParaRPr lang="ru-RU" sz="1300" dirty="0"/>
          </a:p>
          <a:p>
            <a:r>
              <a:rPr lang="ru-RU" sz="1300" dirty="0"/>
              <a:t>Организация подъезда к земельным участкам с кадастровыми номерами 50:02:0020519:340, 50:02:0020519:341, 50:02:0020519:342 планируется по автомобильной дороге Суворово – Ошейкино – </a:t>
            </a:r>
            <a:r>
              <a:rPr lang="ru-RU" sz="1300" dirty="0" err="1"/>
              <a:t>Максимово</a:t>
            </a:r>
            <a:r>
              <a:rPr lang="ru-RU" sz="1300" dirty="0"/>
              <a:t>» – </a:t>
            </a:r>
            <a:r>
              <a:rPr lang="ru-RU" sz="1300" dirty="0" err="1"/>
              <a:t>Кушелово</a:t>
            </a:r>
            <a:r>
              <a:rPr lang="ru-RU" sz="1300" dirty="0"/>
              <a:t>  и ул. Малая д. </a:t>
            </a:r>
            <a:r>
              <a:rPr lang="ru-RU" sz="1300" dirty="0" err="1"/>
              <a:t>Кушелово</a:t>
            </a:r>
            <a:r>
              <a:rPr lang="ru-RU" sz="1300" dirty="0"/>
              <a:t>. </a:t>
            </a:r>
          </a:p>
          <a:p>
            <a:endParaRPr lang="ru-RU" sz="1300" dirty="0"/>
          </a:p>
          <a:p>
            <a:r>
              <a:rPr lang="ru-RU" sz="1300" dirty="0"/>
              <a:t>Автомобильная дорога общего пользования регионального значения «Суворово – Ошейкино – </a:t>
            </a:r>
            <a:r>
              <a:rPr lang="ru-RU" sz="1300" dirty="0" err="1"/>
              <a:t>Максимово</a:t>
            </a:r>
            <a:r>
              <a:rPr lang="ru-RU" sz="1300" dirty="0"/>
              <a:t>» – </a:t>
            </a:r>
            <a:r>
              <a:rPr lang="ru-RU" sz="1300" dirty="0" err="1"/>
              <a:t>Кушелово</a:t>
            </a:r>
            <a:r>
              <a:rPr lang="ru-RU" sz="1300" dirty="0"/>
              <a:t> планируется к реконструкции по параметрам </a:t>
            </a:r>
            <a:r>
              <a:rPr lang="en-US" sz="1300" dirty="0"/>
              <a:t>VI </a:t>
            </a:r>
            <a:r>
              <a:rPr lang="ru-RU" sz="1300" dirty="0"/>
              <a:t>категории, 2 полосы движения.</a:t>
            </a:r>
          </a:p>
          <a:p>
            <a:endParaRPr lang="ru-RU" sz="1300" dirty="0"/>
          </a:p>
          <a:p>
            <a:r>
              <a:rPr lang="ru-RU" sz="1300" dirty="0"/>
              <a:t>По автомобильной дороге «Суворово – Ошейкино – </a:t>
            </a:r>
            <a:r>
              <a:rPr lang="ru-RU" sz="1300" dirty="0" err="1"/>
              <a:t>Максимово</a:t>
            </a:r>
            <a:r>
              <a:rPr lang="ru-RU" sz="1300" dirty="0"/>
              <a:t>» – </a:t>
            </a:r>
            <a:r>
              <a:rPr lang="ru-RU" sz="1300" dirty="0" err="1"/>
              <a:t>Кушелово</a:t>
            </a:r>
            <a:r>
              <a:rPr lang="ru-RU" sz="1300" dirty="0"/>
              <a:t>  планируется организация движения общественного пассажирского транспорта (автобуса).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78972" y="1364343"/>
          <a:ext cx="12961258" cy="6569257"/>
        </p:xfrm>
        <a:graphic>
          <a:graphicData uri="http://schemas.openxmlformats.org/drawingml/2006/table">
            <a:tbl>
              <a:tblPr/>
              <a:tblGrid>
                <a:gridCol w="783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747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35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15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Поз.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Показатели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Существующее положение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Расчётный срок 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га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га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%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7838">
                <a:tc gridSpan="2">
                  <a:txBody>
                    <a:bodyPr/>
                    <a:lstStyle/>
                    <a:p>
                      <a:pPr algn="l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Территория, в отношении которой вносятся изменения в генеральный план городского округа Лотошино Московской области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331,702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331,702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100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85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Зона застройки индивидуальными жилыми домами (Ж2)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54,3525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16,39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54,3525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16,39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135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Многофункциональная общественно-деловая зона (О1.1)</a:t>
                      </a:r>
                      <a:endParaRPr lang="ru-RU" sz="1800" b="1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0,00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9,44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2,86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135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Зона транспортной инфраструктуры (Т)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5,205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1,57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15,656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4,72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900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Зона садоводческих или огородных некоммерческих товариществ (С2)</a:t>
                      </a:r>
                      <a:endParaRPr lang="ru-RU" sz="18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0 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223,694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67,44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135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Иные зоны сельскохозяйственного назначения (С4)</a:t>
                      </a:r>
                      <a:endParaRPr lang="ru-RU" sz="1800" b="1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244,7285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73,78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0,00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5783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Зона озеленённых территорий общего пользования (лесопарки, парки, сады, скверы, бульвары, городские леса) (Р1)</a:t>
                      </a:r>
                      <a:endParaRPr lang="ru-RU" sz="1800" b="1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27,228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8,21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28,349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8,55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51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Зона озеленённых территорий специального назначения (СП3)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0,1880</a:t>
                      </a:r>
                      <a:endParaRPr lang="ru-RU" sz="1800" b="1" kern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0,06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0,188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0,06</a:t>
                      </a:r>
                      <a:endParaRPr lang="ru-RU" sz="1800" b="1" kern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0" y="77274"/>
            <a:ext cx="13774738" cy="93600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269875" y="220360"/>
            <a:ext cx="11336338" cy="657225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200" b="1" dirty="0">
                <a:latin typeface="Century Gothic" panose="020B0502020202020204" pitchFamily="34" charset="0"/>
              </a:rPr>
              <a:t>ФУНКЦИОНАЛЬНО-ПЛАНИРОВОЧНЫЙ БАЛАНС ТЕРРИТОРИИ *</a:t>
            </a:r>
          </a:p>
        </p:txBody>
      </p:sp>
      <p:pic>
        <p:nvPicPr>
          <p:cNvPr id="9" name="Picture 9" descr="C:\Users\pyatkinam\Desktop\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ФЗ для Презентаци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93" y="1201418"/>
            <a:ext cx="10141196" cy="9131619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0" y="146050"/>
            <a:ext cx="13774738" cy="97790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207121" y="290286"/>
            <a:ext cx="12251579" cy="657225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000" b="1" dirty="0"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ГЕНЕРАЛЬНЫЙ ПЛАН ГОРОДСКОГО ОКРУГА ЛОТОШИНО МОСКОВСКОЙ ОБЛАСТИ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97579" y="1165565"/>
            <a:ext cx="10853994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1650" dirty="0">
                <a:latin typeface="Arial Black" pitchFamily="34" charset="0"/>
              </a:rPr>
              <a:t>Генеральный план городского округа Лотошино Московской области утверждён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650" dirty="0">
                <a:latin typeface="Arial Black" pitchFamily="34" charset="0"/>
              </a:rPr>
              <a:t> решением Совета депутатов городского округа Лотошино Московской области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650" dirty="0">
                <a:latin typeface="Arial Black" pitchFamily="34" charset="0"/>
              </a:rPr>
              <a:t> от 26.05.2021 № 245/24 «Об утверждении Генеральный плана 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650" dirty="0">
                <a:latin typeface="Arial Black" pitchFamily="34" charset="0"/>
              </a:rPr>
              <a:t>городского округа Лотошино Московской области».</a:t>
            </a:r>
          </a:p>
          <a:p>
            <a:pPr algn="r" fontAlgn="auto">
              <a:spcAft>
                <a:spcPts val="0"/>
              </a:spcAft>
              <a:defRPr/>
            </a:pPr>
            <a:r>
              <a:rPr lang="ru-RU" sz="1650" dirty="0">
                <a:latin typeface="Arial Black" pitchFamily="34" charset="0"/>
              </a:rPr>
              <a:t> 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558233" y="6955623"/>
            <a:ext cx="1943100" cy="3606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р.п. Лотошино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766706" y="6433173"/>
            <a:ext cx="1613327" cy="3416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д. </a:t>
            </a:r>
            <a:r>
              <a:rPr lang="ru-RU" b="1" dirty="0" err="1"/>
              <a:t>Кушелово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532192" y="2188526"/>
            <a:ext cx="1018375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/>
              <a:t>Внесение изменений в генеральный план городского округа Лотошино Московской области </a:t>
            </a:r>
          </a:p>
          <a:p>
            <a:pPr algn="r"/>
            <a:r>
              <a:rPr lang="ru-RU" sz="1400" dirty="0"/>
              <a:t>применительно к </a:t>
            </a:r>
            <a:r>
              <a:rPr lang="ru-RU" sz="1400" b="1" dirty="0">
                <a:solidFill>
                  <a:srgbClr val="EA22EA"/>
                </a:solidFill>
              </a:rPr>
              <a:t>населённому пункту д. </a:t>
            </a:r>
            <a:r>
              <a:rPr lang="ru-RU" sz="1400" b="1" dirty="0" err="1">
                <a:solidFill>
                  <a:srgbClr val="EA22EA"/>
                </a:solidFill>
              </a:rPr>
              <a:t>Кушелово</a:t>
            </a:r>
            <a:r>
              <a:rPr lang="ru-RU" sz="1400" b="1" dirty="0">
                <a:solidFill>
                  <a:srgbClr val="EA22EA"/>
                </a:solidFill>
              </a:rPr>
              <a:t>, земельным участкам с кадастровыми номерами </a:t>
            </a:r>
          </a:p>
          <a:p>
            <a:pPr algn="r"/>
            <a:r>
              <a:rPr lang="ru-RU" sz="1400" b="1" dirty="0">
                <a:solidFill>
                  <a:srgbClr val="EA22EA"/>
                </a:solidFill>
              </a:rPr>
              <a:t>50:02:0020519:340, 50:02:0020519:341, 50:02:0020519:342 </a:t>
            </a:r>
            <a:r>
              <a:rPr lang="ru-RU" sz="1400" dirty="0"/>
              <a:t>подготовлено на основании распоряжения </a:t>
            </a:r>
          </a:p>
          <a:p>
            <a:pPr algn="r"/>
            <a:r>
              <a:rPr lang="ru-RU" sz="1400" dirty="0"/>
              <a:t>Комитета по архитектуре и градостроительству Московской области от 10.02.2022 № 27РВ-36 </a:t>
            </a:r>
          </a:p>
          <a:p>
            <a:pPr algn="r"/>
            <a:r>
              <a:rPr lang="ru-RU" sz="1400" dirty="0"/>
              <a:t>«О подготовке проекта внесения изменений в генеральный план городского округа </a:t>
            </a:r>
          </a:p>
          <a:p>
            <a:pPr algn="r"/>
            <a:r>
              <a:rPr lang="ru-RU" sz="1400" dirty="0"/>
              <a:t>Лотошино Московской области применительно к населенному пункту д. </a:t>
            </a:r>
            <a:r>
              <a:rPr lang="ru-RU" sz="1400" dirty="0" err="1"/>
              <a:t>Кушелово</a:t>
            </a:r>
            <a:r>
              <a:rPr lang="ru-RU" sz="1400" dirty="0"/>
              <a:t>,</a:t>
            </a:r>
          </a:p>
          <a:p>
            <a:pPr algn="r"/>
            <a:r>
              <a:rPr lang="ru-RU" sz="1400" dirty="0"/>
              <a:t>земельным участкам с кадастровыми номерами </a:t>
            </a:r>
          </a:p>
          <a:p>
            <a:pPr algn="r"/>
            <a:r>
              <a:rPr lang="ru-RU" sz="1400" dirty="0"/>
              <a:t>50:02:0020519:340,</a:t>
            </a:r>
          </a:p>
          <a:p>
            <a:pPr algn="r"/>
            <a:r>
              <a:rPr lang="ru-RU" sz="1400" dirty="0"/>
              <a:t> 50:02:0020519:341,</a:t>
            </a:r>
          </a:p>
          <a:p>
            <a:pPr algn="r"/>
            <a:r>
              <a:rPr lang="ru-RU" sz="1400" dirty="0"/>
              <a:t> 50:02:0020519:342» 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endParaRPr lang="ru-RU" sz="1400" dirty="0"/>
          </a:p>
        </p:txBody>
      </p:sp>
      <p:sp>
        <p:nvSpPr>
          <p:cNvPr id="21" name="Овал 20"/>
          <p:cNvSpPr/>
          <p:nvPr/>
        </p:nvSpPr>
        <p:spPr>
          <a:xfrm>
            <a:off x="7565402" y="6891827"/>
            <a:ext cx="216000" cy="216000"/>
          </a:xfrm>
          <a:prstGeom prst="ellipse">
            <a:avLst/>
          </a:prstGeom>
          <a:solidFill>
            <a:srgbClr val="EA2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7778337" y="8613984"/>
            <a:ext cx="3512227" cy="100086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sz="1400" b="1" dirty="0">
                <a:solidFill>
                  <a:srgbClr val="EA22EA"/>
                </a:solidFill>
              </a:rPr>
              <a:t>Населённый пункт д. </a:t>
            </a:r>
            <a:r>
              <a:rPr lang="ru-RU" sz="1400" b="1" dirty="0" err="1">
                <a:solidFill>
                  <a:srgbClr val="EA22EA"/>
                </a:solidFill>
              </a:rPr>
              <a:t>Кушелово</a:t>
            </a:r>
            <a:r>
              <a:rPr lang="ru-RU" sz="1400" b="1" dirty="0">
                <a:solidFill>
                  <a:srgbClr val="EA22EA"/>
                </a:solidFill>
              </a:rPr>
              <a:t>,</a:t>
            </a:r>
          </a:p>
          <a:p>
            <a:r>
              <a:rPr lang="ru-RU" sz="1400" b="1" dirty="0">
                <a:solidFill>
                  <a:srgbClr val="EA22EA"/>
                </a:solidFill>
              </a:rPr>
              <a:t>земельные участки с кадастровыми номерами 50:02:0020519:340, 50:02:0020519:341, 50:02:0020519:342</a:t>
            </a:r>
            <a:r>
              <a:rPr lang="ru-RU" sz="1400" dirty="0"/>
              <a:t> </a:t>
            </a:r>
            <a:endParaRPr lang="ru-RU" sz="1400" b="1" dirty="0">
              <a:solidFill>
                <a:srgbClr val="EA22E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 flipH="1" flipV="1">
            <a:off x="7671459" y="7077692"/>
            <a:ext cx="748146" cy="1543793"/>
          </a:xfrm>
          <a:prstGeom prst="line">
            <a:avLst/>
          </a:prstGeom>
          <a:noFill/>
          <a:ln w="25400">
            <a:solidFill>
              <a:srgbClr val="EA22EA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37742" tIns="68871" rIns="137742" bIns="68871"/>
          <a:lstStyle/>
          <a:p>
            <a:endParaRPr lang="ru-RU"/>
          </a:p>
        </p:txBody>
      </p:sp>
      <p:pic>
        <p:nvPicPr>
          <p:cNvPr id="14" name="Picture 9" descr="C:\Users\pyatkinam\Desktop\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Кушелово и 3 з_у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7391" y="1009934"/>
            <a:ext cx="5223492" cy="9323104"/>
          </a:xfrm>
          <a:prstGeom prst="rect">
            <a:avLst/>
          </a:prstGeom>
        </p:spPr>
      </p:pic>
      <p:sp>
        <p:nvSpPr>
          <p:cNvPr id="5" name="Rectangle 5"/>
          <p:cNvSpPr/>
          <p:nvPr/>
        </p:nvSpPr>
        <p:spPr>
          <a:xfrm>
            <a:off x="0" y="0"/>
            <a:ext cx="13774738" cy="97790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81111" y="200922"/>
            <a:ext cx="12829670" cy="657225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1800" b="1" dirty="0">
                <a:latin typeface="Century Gothic" panose="020B0502020202020204" pitchFamily="34" charset="0"/>
              </a:rPr>
              <a:t>ПЛАНИРУЕМОЕ ЖИЛИЩНОЕ СТРОИТЕЛЬСТВО В ГРАНИЦАХ </a:t>
            </a:r>
            <a:r>
              <a:rPr lang="ru-RU" sz="2000" b="1" dirty="0"/>
              <a:t>НАСЕЛЕННОГО ПУНКТА  Д. КУШЕЛОВО,  ЗЕМЕЛЬНЫХ УЧАСТКОВ С КАДАСТРОВЫМИ НОМЕРАМИ</a:t>
            </a:r>
            <a:r>
              <a:rPr lang="ru-RU" sz="1800" b="1" dirty="0"/>
              <a:t>  </a:t>
            </a:r>
            <a:r>
              <a:rPr lang="ru-RU" sz="2400" b="1" dirty="0"/>
              <a:t>50:02:0020519:340, 50:02:0020519:341, 50:02:0020519:342 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sp>
        <p:nvSpPr>
          <p:cNvPr id="43" name="Прямоугольник 9"/>
          <p:cNvSpPr>
            <a:spLocks noChangeArrowheads="1"/>
          </p:cNvSpPr>
          <p:nvPr/>
        </p:nvSpPr>
        <p:spPr bwMode="auto">
          <a:xfrm>
            <a:off x="8138425" y="4026508"/>
            <a:ext cx="5041900" cy="164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742" tIns="68871" rIns="137742" bIns="68871">
            <a:spAutoFit/>
          </a:bodyPr>
          <a:lstStyle/>
          <a:p>
            <a:pPr>
              <a:defRPr/>
            </a:pPr>
            <a:r>
              <a:rPr lang="ru-RU" sz="1400" dirty="0"/>
              <a:t>Проектом внесения изменений в генеральный план городского округа Лотошино применительно к населенному пункту д. </a:t>
            </a:r>
            <a:r>
              <a:rPr lang="ru-RU" sz="1400" dirty="0" err="1"/>
              <a:t>Кушелово</a:t>
            </a:r>
            <a:r>
              <a:rPr lang="ru-RU" sz="1400" dirty="0"/>
              <a:t>, на земельных участках с кадастровыми номерами 50:02:0020519:340, 50:02:0020519:341, 50:02:0020519:342</a:t>
            </a:r>
            <a:r>
              <a:rPr lang="ru-RU" sz="1400" b="1" dirty="0"/>
              <a:t> </a:t>
            </a:r>
          </a:p>
          <a:p>
            <a:pPr>
              <a:defRPr/>
            </a:pPr>
            <a:r>
              <a:rPr lang="ru-RU" sz="1400" b="1" dirty="0"/>
              <a:t>РАЗВИТИЕ ТЕРРИТОРИИ ПОД ЖИЛУЮ ЗАСТРОЙКУ </a:t>
            </a:r>
          </a:p>
          <a:p>
            <a:pPr>
              <a:defRPr/>
            </a:pPr>
            <a:r>
              <a:rPr lang="ru-RU" sz="1400" b="1" dirty="0"/>
              <a:t>НЕ ПРЕДУСМАТРИВАЕТСЯ </a:t>
            </a:r>
          </a:p>
        </p:txBody>
      </p:sp>
      <p:sp>
        <p:nvSpPr>
          <p:cNvPr id="8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322597" y="9577388"/>
            <a:ext cx="3213100" cy="549275"/>
          </a:xfrm>
        </p:spPr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681063" y="2069724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50:02:0020519:340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56875" y="4658964"/>
            <a:ext cx="1455270" cy="3139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д. </a:t>
            </a:r>
            <a:r>
              <a:rPr lang="ru-RU" sz="1600" b="1" dirty="0" err="1"/>
              <a:t>Кушелово</a:t>
            </a:r>
            <a:endParaRPr lang="ru-RU" sz="1600" b="1" dirty="0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461323" y="493342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50:02:0020519:341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720588" y="7839659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000039" y="885329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9" descr="C:\Users\pyatkinam\Desktop\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Кушелово и 3 з_у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27391" y="1009934"/>
            <a:ext cx="5223492" cy="9323104"/>
          </a:xfrm>
          <a:prstGeom prst="rect">
            <a:avLst/>
          </a:prstGeom>
        </p:spPr>
      </p:pic>
      <p:sp>
        <p:nvSpPr>
          <p:cNvPr id="25" name="Rectangle 5"/>
          <p:cNvSpPr/>
          <p:nvPr/>
        </p:nvSpPr>
        <p:spPr>
          <a:xfrm>
            <a:off x="0" y="457"/>
            <a:ext cx="13774738" cy="97790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0" y="73401"/>
            <a:ext cx="12932229" cy="894220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1700" b="1" dirty="0">
                <a:latin typeface="Arial" pitchFamily="34" charset="0"/>
                <a:cs typeface="Arial" pitchFamily="34" charset="0"/>
              </a:rPr>
              <a:t>МЕСТА ПРИЛОЖЕНИЯ ТРУДА. РАЗВИТИЕ ТЕРРИТОРИЙ РЕКРЕАЦИОННОГО, ПРОИЗВОДСТВЕННОГО, КОММУНАЛЬНОГО, ОБЩЕСТВЕННО-ДЕЛОВОГО НАЗНАЧЕНИЯ  В ГРАНИЦАХ НАСЕЛЕННОГО ПУНКТА д. КУШЕЛОВО, ЗЕМЕЛЬНЫХ УЧАСТКОВ С КАДАСТРОВЫМИ НОМЕРАМИ 50:02:0020519:340, 50:02:0020519:341, 50:02:0020519:342</a:t>
            </a:r>
            <a:r>
              <a:rPr lang="ru-RU" sz="1700" b="1" dirty="0"/>
              <a:t> </a:t>
            </a:r>
            <a:endParaRPr lang="ru-RU" sz="1700" b="1" dirty="0">
              <a:latin typeface="Century Gothic" pitchFamily="34" charset="0"/>
            </a:endParaRPr>
          </a:p>
        </p:txBody>
      </p:sp>
      <p:sp>
        <p:nvSpPr>
          <p:cNvPr id="36" name="Прямоугольник 9"/>
          <p:cNvSpPr>
            <a:spLocks noChangeArrowheads="1"/>
          </p:cNvSpPr>
          <p:nvPr/>
        </p:nvSpPr>
        <p:spPr bwMode="auto">
          <a:xfrm>
            <a:off x="6092042" y="1704841"/>
            <a:ext cx="7209407" cy="164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742" tIns="68871" rIns="137742" bIns="68871">
            <a:spAutoFit/>
          </a:bodyPr>
          <a:lstStyle/>
          <a:p>
            <a:pPr algn="r"/>
            <a:r>
              <a:rPr lang="ru-RU" sz="1400" dirty="0"/>
              <a:t>Проектом внесения изменений в генеральный план городского округа Лотошино применительно к населенному пункту д. </a:t>
            </a:r>
            <a:r>
              <a:rPr lang="ru-RU" sz="1400" dirty="0" err="1"/>
              <a:t>Кушелово</a:t>
            </a:r>
            <a:r>
              <a:rPr lang="ru-RU" sz="1400" dirty="0"/>
              <a:t>, </a:t>
            </a:r>
          </a:p>
          <a:p>
            <a:pPr algn="r"/>
            <a:r>
              <a:rPr lang="ru-RU" sz="1400" dirty="0"/>
              <a:t>к земельным участкам с кадастровыми номерами</a:t>
            </a:r>
          </a:p>
          <a:p>
            <a:pPr algn="r"/>
            <a:r>
              <a:rPr lang="ru-RU" sz="1400" dirty="0"/>
              <a:t> 50:02:0020519:340, 50:02:0020519:341, 50:02:0020519:342 </a:t>
            </a:r>
          </a:p>
          <a:p>
            <a:pPr algn="r"/>
            <a:endParaRPr lang="ru-RU" sz="1400" dirty="0"/>
          </a:p>
          <a:p>
            <a:pPr algn="r"/>
            <a:r>
              <a:rPr lang="ru-RU" sz="1400" dirty="0"/>
              <a:t>предусмотрено размещение зоны общественно-делового назначения, что</a:t>
            </a:r>
          </a:p>
          <a:p>
            <a:pPr algn="r"/>
            <a:r>
              <a:rPr lang="ru-RU" sz="1400" dirty="0"/>
              <a:t>позволит организовать около 300 рабочих мест</a:t>
            </a:r>
          </a:p>
        </p:txBody>
      </p:sp>
      <p:sp>
        <p:nvSpPr>
          <p:cNvPr id="37" name="Выноска 1 36"/>
          <p:cNvSpPr/>
          <p:nvPr/>
        </p:nvSpPr>
        <p:spPr>
          <a:xfrm>
            <a:off x="8220011" y="4759872"/>
            <a:ext cx="2949038" cy="879511"/>
          </a:xfrm>
          <a:prstGeom prst="borderCallout1">
            <a:avLst>
              <a:gd name="adj1" fmla="val 44313"/>
              <a:gd name="adj2" fmla="val -1299"/>
              <a:gd name="adj3" fmla="val -196112"/>
              <a:gd name="adj4" fmla="val -105307"/>
            </a:avLst>
          </a:prstGeom>
          <a:solidFill>
            <a:srgbClr val="F0CFF9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 Black" pitchFamily="34" charset="0"/>
                <a:cs typeface="Arial" charset="0"/>
              </a:rPr>
              <a:t>9</a:t>
            </a:r>
            <a:r>
              <a:rPr lang="ru-RU" sz="1200" b="1" dirty="0">
                <a:solidFill>
                  <a:schemeClr val="tx1"/>
                </a:solidFill>
                <a:latin typeface="Arial Black" pitchFamily="34" charset="0"/>
              </a:rPr>
              <a:t>,44</a:t>
            </a:r>
            <a:r>
              <a:rPr lang="ru-RU" sz="1200" b="1" dirty="0">
                <a:solidFill>
                  <a:schemeClr val="tx1"/>
                </a:solidFill>
                <a:latin typeface="Arial" charset="0"/>
                <a:cs typeface="Arial" charset="0"/>
              </a:rPr>
              <a:t> га 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Arial Black" pitchFamily="34" charset="0"/>
              </a:rPr>
              <a:t>Объекты общественно-делового назначения</a:t>
            </a:r>
            <a:endParaRPr lang="ru-RU" sz="1200" b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2681063" y="2069724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50:02:0020519:340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56875" y="4658964"/>
            <a:ext cx="1455270" cy="3139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д. </a:t>
            </a:r>
            <a:r>
              <a:rPr lang="ru-RU" sz="1600" b="1" dirty="0" err="1"/>
              <a:t>Кушелово</a:t>
            </a:r>
            <a:endParaRPr lang="ru-RU" sz="1600" b="1" dirty="0"/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2461323" y="493342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50:02:0020519:341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1720588" y="7839659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000039" y="885329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9" descr="C:\Users\pyatkinam\Desktop\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/>
        </p:nvSpPr>
        <p:spPr>
          <a:xfrm>
            <a:off x="0" y="32956"/>
            <a:ext cx="13774738" cy="97790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269875" y="193294"/>
            <a:ext cx="11336338" cy="657225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200" b="1" dirty="0">
                <a:latin typeface="Century Gothic" panose="020B0502020202020204" pitchFamily="34" charset="0"/>
              </a:rPr>
              <a:t>ТЕХНИКО-ЭКОНОМИЧЕСКИЕ ПОКАЗАТЕЛИ</a:t>
            </a: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322597" y="9577388"/>
            <a:ext cx="3213100" cy="549275"/>
          </a:xfrm>
        </p:spPr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9" name="Picture 9" descr="C:\Users\pyatkinam\Desktop\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760759"/>
              </p:ext>
            </p:extLst>
          </p:nvPr>
        </p:nvGraphicFramePr>
        <p:xfrm>
          <a:off x="585589" y="3245231"/>
          <a:ext cx="12222484" cy="6577354"/>
        </p:xfrm>
        <a:graphic>
          <a:graphicData uri="http://schemas.openxmlformats.org/drawingml/2006/table">
            <a:tbl>
              <a:tblPr/>
              <a:tblGrid>
                <a:gridCol w="4161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5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34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1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693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Существующее положение </a:t>
                      </a:r>
                    </a:p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 2022г.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i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Потребности в объектах местного значения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319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постоянного населения по данным </a:t>
                      </a:r>
                      <a:r>
                        <a:rPr lang="ru-RU" sz="1200" b="1" i="0" u="none" strike="noStrike" dirty="0" err="1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Мособлстата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по состоянию </a:t>
                      </a:r>
                    </a:p>
                    <a:p>
                      <a:pPr marL="180000"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 01.01.2022,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 чел.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155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рабочих мест, всего,</a:t>
                      </a:r>
                      <a:r>
                        <a:rPr lang="ru-RU" sz="13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мест 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35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  <a:r>
                        <a:rPr lang="en-US" sz="16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35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2970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Жилищный фонд , всего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 кв.м.,</a:t>
                      </a:r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в том числе</a:t>
                      </a:r>
                      <a:r>
                        <a:rPr lang="ru-RU" sz="13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:</a:t>
                      </a:r>
                    </a:p>
                    <a:p>
                      <a:pPr marL="180000" algn="l" rtl="0" fontAlgn="ctr">
                        <a:buFontTx/>
                        <a:buChar char="-"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жилищный фонд квартирного типа,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 кв.м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</a:p>
                    <a:p>
                      <a:pPr marL="180000" algn="l" rtl="0" fontAlgn="ctr">
                        <a:buFontTx/>
                        <a:buChar char="-"/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300" b="1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индивидуальное жилищное строительство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lang="ru-RU" sz="1300" b="0" i="0" u="none" strike="noStrike" baseline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180000" algn="l" rtl="0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 кв.м. / га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727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Ветхий / аварийный фонд,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 кв.м./%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935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Больничные стационары количество/емкость,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ед./койка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693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Амбулаторно-поликлиническая сеть количество/емкость,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ед./пос. в смену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694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Дошкольные образовательные организации,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мест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727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Очередники ДОУ в возрасте  3-7 лет,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чел.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7277">
                <a:tc>
                  <a:txBody>
                    <a:bodyPr/>
                    <a:lstStyle/>
                    <a:p>
                      <a:pPr marL="180000" marR="0" indent="0" algn="l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Общеобразовательные  организации,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мест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6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8216">
                <a:tc>
                  <a:txBody>
                    <a:bodyPr/>
                    <a:lstStyle/>
                    <a:p>
                      <a:r>
                        <a:rPr lang="ru-RU" sz="1200" b="1" i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Детско-юношеские спортивные школы, 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мест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7027">
                <a:tc>
                  <a:txBody>
                    <a:bodyPr/>
                    <a:lstStyle/>
                    <a:p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Детские школы искусств (дополнительное образование детей)</a:t>
                      </a:r>
                      <a:r>
                        <a:rPr lang="ru-RU" sz="1200" b="1" i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мест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5729">
                <a:tc>
                  <a:txBody>
                    <a:bodyPr/>
                    <a:lstStyle/>
                    <a:p>
                      <a:pPr marL="180000" marR="0" indent="0" algn="l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Физкультурно-оздоровительный комплексы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en-US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3117">
                <a:tc>
                  <a:txBody>
                    <a:bodyPr/>
                    <a:lstStyle/>
                    <a:p>
                      <a:r>
                        <a:rPr lang="ru-RU" sz="13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Спортивные залы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 кв.м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8216">
                <a:tc>
                  <a:txBody>
                    <a:bodyPr/>
                    <a:lstStyle/>
                    <a:p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Плавательные бассейны</a:t>
                      </a:r>
                      <a:r>
                        <a:rPr lang="ru-RU" sz="1200" b="0" i="0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, кв.м зеркала воды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8216">
                <a:tc>
                  <a:txBody>
                    <a:bodyPr/>
                    <a:lstStyle/>
                    <a:p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Плоскостные спортивные сооружения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кв.м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2003,9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2003,9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61582">
                <a:tc>
                  <a:txBody>
                    <a:bodyPr/>
                    <a:lstStyle/>
                    <a:p>
                      <a:pPr marL="279400" indent="-190500" algn="l" hangingPunct="0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Кладбища, га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390347"/>
              </p:ext>
            </p:extLst>
          </p:nvPr>
        </p:nvGraphicFramePr>
        <p:xfrm>
          <a:off x="585588" y="1071212"/>
          <a:ext cx="12222484" cy="2157329"/>
        </p:xfrm>
        <a:graphic>
          <a:graphicData uri="http://schemas.openxmlformats.org/drawingml/2006/table">
            <a:tbl>
              <a:tblPr/>
              <a:tblGrid>
                <a:gridCol w="4161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5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4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02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67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Существующее положение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Предусмотрено мероприятиями </a:t>
                      </a:r>
                      <a:b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генерального плана, в т. ч. по ППТ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476">
                <a:tc rowSpan="2">
                  <a:txBody>
                    <a:bodyPr/>
                    <a:lstStyle/>
                    <a:p>
                      <a:pPr marL="180000" algn="l" defTabSz="1377425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Земли сельскохозяйственного назначения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lang="ru-RU" sz="13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всего, </a:t>
                      </a:r>
                      <a:r>
                        <a:rPr lang="ru-RU" sz="13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га,</a:t>
                      </a:r>
                      <a:r>
                        <a:rPr lang="ru-RU" sz="1300" b="0" i="0" u="none" strike="noStrike" kern="1200" baseline="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в том числе:</a:t>
                      </a:r>
                    </a:p>
                    <a:p>
                      <a:pPr marL="180000" algn="l" defTabSz="1377425" rtl="0" eaLnBrk="1" fontAlgn="ctr" latinLnBrk="0" hangingPunct="1">
                        <a:buFontTx/>
                        <a:buNone/>
                      </a:pPr>
                      <a:r>
                        <a:rPr lang="ru-RU" sz="1300" b="1" i="0" u="none" strike="noStrike" kern="1200" baseline="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 мелиорированных земель</a:t>
                      </a:r>
                      <a:r>
                        <a:rPr lang="ru-RU" sz="1300" b="0" i="0" u="none" strike="noStrike" kern="1200" baseline="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га</a:t>
                      </a:r>
                      <a:endParaRPr lang="ru-RU" sz="13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244,7285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-19,891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377425" rtl="0" eaLnBrk="1" fontAlgn="ctr" latinLnBrk="0" hangingPunct="1"/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224,8375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482">
                <a:tc vMerge="1">
                  <a:txBody>
                    <a:bodyPr/>
                    <a:lstStyle/>
                    <a:p>
                      <a:pPr algn="ctr" rtl="0" fontAlgn="ctr"/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4905">
                <a:tc>
                  <a:txBody>
                    <a:bodyPr/>
                    <a:lstStyle/>
                    <a:p>
                      <a:pPr marL="180000" algn="l" defTabSz="1377425" rtl="0" eaLnBrk="1" fontAlgn="ctr" latinLnBrk="0" hangingPunct="1">
                        <a:buFontTx/>
                        <a:buNone/>
                      </a:pPr>
                      <a:r>
                        <a:rPr lang="ru-RU" sz="1300" b="1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Перевод земель СХ назначения в земли других категорий</a:t>
                      </a:r>
                      <a:r>
                        <a:rPr lang="ru-RU" sz="130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из них:</a:t>
                      </a:r>
                      <a:endParaRPr lang="ru-RU" sz="13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19,891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19,891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599">
                <a:tc>
                  <a:txBody>
                    <a:bodyPr/>
                    <a:lstStyle/>
                    <a:p>
                      <a:pPr marL="180000" algn="l" defTabSz="1377425" rtl="0" eaLnBrk="1" fontAlgn="ctr" latinLnBrk="0" hangingPunct="1">
                        <a:buFontTx/>
                        <a:buNone/>
                      </a:pPr>
                      <a:r>
                        <a:rPr lang="ru-RU" sz="130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земли населенных пунктов, га</a:t>
                      </a:r>
                      <a:endParaRPr lang="ru-RU" sz="13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9,44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9,44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795">
                <a:tc>
                  <a:txBody>
                    <a:bodyPr/>
                    <a:lstStyle/>
                    <a:p>
                      <a:pPr marL="279400" indent="-190500" algn="l" hangingPunct="0">
                        <a:lnSpc>
                          <a:spcPts val="12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u="none" strike="noStrike" dirty="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в земли </a:t>
                      </a:r>
                      <a:r>
                        <a:rPr lang="ru-RU" sz="1400" b="1" u="none" strike="noStrike" dirty="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промышленности</a:t>
                      </a:r>
                      <a:r>
                        <a:rPr lang="ru-RU" sz="1300" u="none" strike="noStrike" dirty="0">
                          <a:latin typeface="Arial" pitchFamily="34" charset="0"/>
                          <a:ea typeface="Arial Unicode MS"/>
                          <a:cs typeface="Arial" pitchFamily="34" charset="0"/>
                        </a:rPr>
                        <a:t>, га</a:t>
                      </a:r>
                      <a:endParaRPr lang="ru-RU" sz="1300" dirty="0">
                        <a:latin typeface="Arial" pitchFamily="34" charset="0"/>
                        <a:ea typeface="Arial Unicode MS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10,451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10,451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Кушелово и 3 з_у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9993" y="1009934"/>
            <a:ext cx="5223492" cy="9323104"/>
          </a:xfrm>
          <a:prstGeom prst="rect">
            <a:avLst/>
          </a:prstGeom>
        </p:spPr>
      </p:pic>
      <p:sp>
        <p:nvSpPr>
          <p:cNvPr id="25" name="Rectangle 5"/>
          <p:cNvSpPr/>
          <p:nvPr/>
        </p:nvSpPr>
        <p:spPr>
          <a:xfrm>
            <a:off x="0" y="457"/>
            <a:ext cx="13774738" cy="97790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269875" y="160795"/>
            <a:ext cx="11336338" cy="657225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2400" b="1" dirty="0">
                <a:latin typeface="Century Gothic" pitchFamily="34" charset="0"/>
              </a:rPr>
              <a:t>ГРАНИЦЫ НАСЕЛЕННЫХ ПУНКТОВ </a:t>
            </a:r>
          </a:p>
        </p:txBody>
      </p:sp>
      <p:sp>
        <p:nvSpPr>
          <p:cNvPr id="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322597" y="9577388"/>
            <a:ext cx="3213100" cy="549275"/>
          </a:xfrm>
        </p:spPr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5" name="Прямоугольник 9"/>
          <p:cNvSpPr>
            <a:spLocks noChangeArrowheads="1"/>
          </p:cNvSpPr>
          <p:nvPr/>
        </p:nvSpPr>
        <p:spPr bwMode="auto">
          <a:xfrm>
            <a:off x="6041571" y="1282535"/>
            <a:ext cx="7733167" cy="4232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742" tIns="68871" rIns="137742" bIns="68871">
            <a:spAutoFit/>
          </a:bodyPr>
          <a:lstStyle/>
          <a:p>
            <a:r>
              <a:rPr lang="ru-RU" dirty="0"/>
              <a:t>Граница населенного пункта д. Кушелово городского округа Лотошино утверждёна решением Совета депутатов городского округа Лотошино от 26.05.2021 № 245/24 «Об утверждении Генерального плана городского округа Лотошино Московской области».</a:t>
            </a:r>
          </a:p>
          <a:p>
            <a:endParaRPr lang="ru-RU" dirty="0"/>
          </a:p>
          <a:p>
            <a:r>
              <a:rPr lang="ru-RU" dirty="0"/>
              <a:t>Площадь населённого пункта  д. </a:t>
            </a:r>
            <a:r>
              <a:rPr lang="ru-RU" dirty="0" err="1"/>
              <a:t>Кушелово</a:t>
            </a:r>
            <a:r>
              <a:rPr lang="ru-RU" dirty="0"/>
              <a:t> составляет </a:t>
            </a:r>
            <a:r>
              <a:rPr lang="ru-RU" b="1" dirty="0"/>
              <a:t>86,9735</a:t>
            </a:r>
            <a:r>
              <a:rPr lang="ru-RU" dirty="0"/>
              <a:t> га. </a:t>
            </a:r>
          </a:p>
          <a:p>
            <a:endParaRPr lang="ru-RU" dirty="0"/>
          </a:p>
          <a:p>
            <a:r>
              <a:rPr lang="ru-RU" dirty="0"/>
              <a:t>Планируется включение в границы населённого пункта д. </a:t>
            </a:r>
            <a:r>
              <a:rPr lang="ru-RU" dirty="0" err="1"/>
              <a:t>Кушелово</a:t>
            </a:r>
            <a:r>
              <a:rPr lang="ru-RU" dirty="0"/>
              <a:t> часть земельного участка с кадастровым номером 50:02:0020519:341 площадью </a:t>
            </a:r>
            <a:r>
              <a:rPr lang="ru-RU" b="1" dirty="0"/>
              <a:t>9,44 </a:t>
            </a:r>
            <a:r>
              <a:rPr lang="ru-RU" dirty="0"/>
              <a:t>га.</a:t>
            </a:r>
          </a:p>
          <a:p>
            <a:endParaRPr lang="ru-RU" dirty="0"/>
          </a:p>
          <a:p>
            <a:r>
              <a:rPr lang="ru-RU" dirty="0"/>
              <a:t>Площадь населённого пункта  д. </a:t>
            </a:r>
            <a:r>
              <a:rPr lang="ru-RU" dirty="0" err="1"/>
              <a:t>Кушелово</a:t>
            </a:r>
            <a:r>
              <a:rPr lang="ru-RU" dirty="0"/>
              <a:t> составит </a:t>
            </a:r>
            <a:r>
              <a:rPr lang="ru-RU" b="1" dirty="0">
                <a:solidFill>
                  <a:srgbClr val="FF0000"/>
                </a:solidFill>
              </a:rPr>
              <a:t>96,4135</a:t>
            </a:r>
            <a:r>
              <a:rPr lang="ru-RU" dirty="0"/>
              <a:t> га. </a:t>
            </a:r>
          </a:p>
          <a:p>
            <a:endParaRPr lang="ru-RU" dirty="0"/>
          </a:p>
          <a:p>
            <a:r>
              <a:rPr lang="ru-RU" dirty="0"/>
              <a:t>. </a:t>
            </a:r>
          </a:p>
          <a:p>
            <a:pPr>
              <a:defRPr/>
            </a:pPr>
            <a:endParaRPr lang="ru-RU" sz="1400" dirty="0"/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122922" y="2069724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50:02:0020519:340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93489" y="3940507"/>
            <a:ext cx="1455270" cy="3139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д. </a:t>
            </a:r>
            <a:r>
              <a:rPr lang="ru-RU" sz="1600" b="1" dirty="0" err="1"/>
              <a:t>Кушелово</a:t>
            </a:r>
            <a:endParaRPr lang="ru-RU" sz="1600" b="1" dirty="0"/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1903182" y="493342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50:02:0020519:341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162447" y="7839659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346896" y="8865171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9" descr="C:\Users\pyatkinam\Desktop\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Кушелово и 3 з_у_С_Х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61612" y="1033154"/>
            <a:ext cx="5139913" cy="9299884"/>
          </a:xfrm>
          <a:prstGeom prst="rect">
            <a:avLst/>
          </a:prstGeom>
        </p:spPr>
      </p:pic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2681063" y="2069724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50:02:0020519:340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56875" y="4658964"/>
            <a:ext cx="1455270" cy="3139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д. </a:t>
            </a:r>
            <a:r>
              <a:rPr lang="ru-RU" sz="1600" b="1" dirty="0" err="1"/>
              <a:t>Кушелово</a:t>
            </a:r>
            <a:endParaRPr lang="ru-RU" sz="1600" b="1" dirty="0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2461323" y="493342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50:02:0020519:341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1720588" y="7839659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000039" y="885329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5"/>
          <p:cNvSpPr/>
          <p:nvPr/>
        </p:nvSpPr>
        <p:spPr>
          <a:xfrm>
            <a:off x="0" y="457"/>
            <a:ext cx="13774738" cy="97790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Title 3"/>
          <p:cNvSpPr txBox="1">
            <a:spLocks/>
          </p:cNvSpPr>
          <p:nvPr/>
        </p:nvSpPr>
        <p:spPr>
          <a:xfrm>
            <a:off x="269875" y="160795"/>
            <a:ext cx="11336338" cy="657225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2200" b="1" dirty="0">
                <a:latin typeface="Century Gothic" pitchFamily="34" charset="0"/>
              </a:rPr>
              <a:t>ЗЕМЛИ СЕЛЬСКОХОЗЯЙСТВЕННОГО НАЗНАЧЕНИЯ, </a:t>
            </a:r>
          </a:p>
          <a:p>
            <a:pPr>
              <a:defRPr/>
            </a:pPr>
            <a:r>
              <a:rPr lang="ru-RU" sz="2200" b="1" dirty="0">
                <a:latin typeface="Century Gothic" pitchFamily="34" charset="0"/>
              </a:rPr>
              <a:t>В ТОМ ЧИСЛЕ МЕЛИОРИРОВАННЫЕ  И ОСОБО ЦЕННЫЕ ЗЕМЛИ </a:t>
            </a:r>
          </a:p>
        </p:txBody>
      </p:sp>
      <p:sp>
        <p:nvSpPr>
          <p:cNvPr id="8" name="Прямоугольник 9"/>
          <p:cNvSpPr>
            <a:spLocks noChangeArrowheads="1"/>
          </p:cNvSpPr>
          <p:nvPr/>
        </p:nvSpPr>
        <p:spPr bwMode="auto">
          <a:xfrm>
            <a:off x="7433953" y="1442286"/>
            <a:ext cx="5949538" cy="250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742" tIns="68871" rIns="137742" bIns="68871">
            <a:spAutoFit/>
          </a:bodyPr>
          <a:lstStyle/>
          <a:p>
            <a:pPr>
              <a:defRPr/>
            </a:pPr>
            <a:r>
              <a:rPr lang="ru-RU" sz="1400" b="1" dirty="0"/>
              <a:t>Площадь земель сельскохозяйственного назначения всего:  </a:t>
            </a:r>
            <a:r>
              <a:rPr lang="ru-RU" sz="1400" b="1" dirty="0">
                <a:solidFill>
                  <a:srgbClr val="FF3300"/>
                </a:solidFill>
              </a:rPr>
              <a:t>244,7285</a:t>
            </a:r>
            <a:r>
              <a:rPr lang="ru-RU" sz="1400" b="1" dirty="0">
                <a:solidFill>
                  <a:srgbClr val="00B0F0"/>
                </a:solidFill>
              </a:rPr>
              <a:t> </a:t>
            </a:r>
            <a:r>
              <a:rPr lang="ru-RU" sz="1400" b="1" dirty="0"/>
              <a:t>га</a:t>
            </a:r>
          </a:p>
          <a:p>
            <a:pPr>
              <a:defRPr/>
            </a:pPr>
            <a:r>
              <a:rPr lang="ru-RU" sz="1400" b="1" dirty="0"/>
              <a:t>в том числе:</a:t>
            </a:r>
          </a:p>
          <a:p>
            <a:pPr>
              <a:defRPr/>
            </a:pPr>
            <a:r>
              <a:rPr lang="ru-RU" sz="1400" b="1" dirty="0"/>
              <a:t>особо ценных  сельскохозяйственных угодий – </a:t>
            </a:r>
            <a:r>
              <a:rPr lang="ru-RU" sz="1400" b="1" dirty="0">
                <a:solidFill>
                  <a:srgbClr val="FF0000"/>
                </a:solidFill>
              </a:rPr>
              <a:t>0,0 </a:t>
            </a:r>
            <a:r>
              <a:rPr lang="ru-RU" sz="1400" b="1" dirty="0"/>
              <a:t>га</a:t>
            </a:r>
          </a:p>
          <a:p>
            <a:pPr>
              <a:defRPr/>
            </a:pPr>
            <a:r>
              <a:rPr lang="ru-RU" sz="1400" b="1" dirty="0"/>
              <a:t>мелиорированных земель –  </a:t>
            </a:r>
            <a:r>
              <a:rPr lang="ru-RU" sz="1400" b="1" dirty="0">
                <a:solidFill>
                  <a:srgbClr val="FF0000"/>
                </a:solidFill>
              </a:rPr>
              <a:t>0,0</a:t>
            </a:r>
            <a:r>
              <a:rPr lang="ru-RU" sz="1400" b="1" dirty="0"/>
              <a:t> га</a:t>
            </a:r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r>
              <a:rPr lang="ru-RU" sz="1400" b="1" dirty="0"/>
              <a:t>Подлежат к переводу  в категорию земель : </a:t>
            </a:r>
            <a:br>
              <a:rPr lang="ru-RU" sz="1400" b="1" dirty="0"/>
            </a:br>
            <a:r>
              <a:rPr lang="ru-RU" sz="1400" b="1" dirty="0"/>
              <a:t>земли населённых пунктов – </a:t>
            </a:r>
            <a:r>
              <a:rPr lang="ru-RU" sz="1400" b="1" dirty="0">
                <a:solidFill>
                  <a:srgbClr val="FF3300"/>
                </a:solidFill>
              </a:rPr>
              <a:t>9,44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ru-RU" sz="1400" b="1" dirty="0"/>
              <a:t>га</a:t>
            </a:r>
          </a:p>
          <a:p>
            <a:pPr>
              <a:defRPr/>
            </a:pPr>
            <a:r>
              <a:rPr lang="ru-RU" sz="1400" b="1" dirty="0"/>
              <a:t> земли промышленности транспорта и связи – </a:t>
            </a:r>
            <a:r>
              <a:rPr lang="ru-RU" sz="1400" b="1" dirty="0">
                <a:solidFill>
                  <a:srgbClr val="FF3300"/>
                </a:solidFill>
              </a:rPr>
              <a:t>10,451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ru-RU" sz="1400" b="1" dirty="0"/>
              <a:t>га</a:t>
            </a:r>
          </a:p>
          <a:p>
            <a:pPr>
              <a:defRPr/>
            </a:pPr>
            <a:endParaRPr lang="en-US" sz="1400" b="1" dirty="0"/>
          </a:p>
        </p:txBody>
      </p:sp>
      <p:sp>
        <p:nvSpPr>
          <p:cNvPr id="9" name="Прямоугольник 9"/>
          <p:cNvSpPr>
            <a:spLocks noChangeArrowheads="1"/>
          </p:cNvSpPr>
          <p:nvPr/>
        </p:nvSpPr>
        <p:spPr bwMode="auto">
          <a:xfrm>
            <a:off x="8264812" y="6847664"/>
            <a:ext cx="3530600" cy="446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742" tIns="68871" rIns="137742" bIns="68871">
            <a:spAutoFit/>
          </a:bodyPr>
          <a:lstStyle/>
          <a:p>
            <a:pPr>
              <a:defRPr/>
            </a:pPr>
            <a:r>
              <a:rPr lang="ru-RU" sz="2000" b="1" dirty="0"/>
              <a:t>Условные обозначения</a:t>
            </a:r>
            <a:endParaRPr lang="ru-RU" sz="2000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8254287" y="7385061"/>
            <a:ext cx="4452194" cy="600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742" tIns="68871" rIns="137742" bIns="68871">
            <a:spAutoFit/>
          </a:bodyPr>
          <a:lstStyle/>
          <a:p>
            <a:pPr>
              <a:defRPr/>
            </a:pPr>
            <a:r>
              <a:rPr lang="ru-RU" sz="1500" b="1" dirty="0"/>
              <a:t>предлагаемые к изменению категории </a:t>
            </a:r>
          </a:p>
          <a:p>
            <a:pPr>
              <a:defRPr/>
            </a:pPr>
            <a:r>
              <a:rPr lang="ru-RU" sz="1500" b="1" dirty="0"/>
              <a:t>земельного участка</a:t>
            </a:r>
            <a:endParaRPr lang="ru-RU" sz="1500" dirty="0"/>
          </a:p>
        </p:txBody>
      </p:sp>
      <p:sp>
        <p:nvSpPr>
          <p:cNvPr id="1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322597" y="9577388"/>
            <a:ext cx="3213100" cy="549275"/>
          </a:xfrm>
        </p:spPr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23" name="Рисунок 22" descr="Кушелово и 3 з_у_С_Х_усл_об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744764" y="7470279"/>
            <a:ext cx="484835" cy="260557"/>
          </a:xfrm>
          <a:prstGeom prst="rect">
            <a:avLst/>
          </a:prstGeom>
        </p:spPr>
      </p:pic>
      <p:pic>
        <p:nvPicPr>
          <p:cNvPr id="22" name="Picture 9" descr="C:\Users\pyatkinam\Desktop\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8083" t="14750" r="27167" b="5250"/>
          <a:stretch>
            <a:fillRect/>
          </a:stretch>
        </p:blipFill>
        <p:spPr bwMode="auto">
          <a:xfrm>
            <a:off x="2056264" y="1058407"/>
            <a:ext cx="5112000" cy="9242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2681063" y="2069724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50:02:0020519:340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56875" y="4658964"/>
            <a:ext cx="1455270" cy="3139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д. </a:t>
            </a:r>
            <a:r>
              <a:rPr lang="ru-RU" sz="1600" b="1" dirty="0" err="1"/>
              <a:t>Кушелово</a:t>
            </a:r>
            <a:endParaRPr lang="ru-RU" sz="1600" b="1" dirty="0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211941" y="5539068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50:02:0020519:341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720588" y="7839659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000039" y="885329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457"/>
            <a:ext cx="13774738" cy="97790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269875" y="160795"/>
            <a:ext cx="11336338" cy="657225"/>
          </a:xfrm>
          <a:prstGeom prst="rect">
            <a:avLst/>
          </a:prstGeom>
          <a:ln>
            <a:noFill/>
          </a:ln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2200" b="1" dirty="0">
                <a:latin typeface="Century Gothic" pitchFamily="34" charset="0"/>
              </a:rPr>
              <a:t>ГРАНИЦЫ  ЗЕМЕЛЬ  ГОСУДАРСТВЕННОГО  ЛЕСНОГО  ФОНДА </a:t>
            </a:r>
          </a:p>
        </p:txBody>
      </p:sp>
      <p:sp>
        <p:nvSpPr>
          <p:cNvPr id="2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322597" y="9577388"/>
            <a:ext cx="3213100" cy="549275"/>
          </a:xfrm>
        </p:spPr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37" name="Прямоугольник 9"/>
          <p:cNvSpPr>
            <a:spLocks noChangeArrowheads="1"/>
          </p:cNvSpPr>
          <p:nvPr/>
        </p:nvSpPr>
        <p:spPr bwMode="auto">
          <a:xfrm>
            <a:off x="7374576" y="2515526"/>
            <a:ext cx="6400161" cy="1339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742" tIns="68871" rIns="137742" bIns="68871">
            <a:spAutoFit/>
          </a:bodyPr>
          <a:lstStyle/>
          <a:p>
            <a:pPr>
              <a:spcBef>
                <a:spcPts val="300"/>
              </a:spcBef>
            </a:pPr>
            <a:endParaRPr lang="ru-RU" sz="800" b="1" dirty="0"/>
          </a:p>
          <a:p>
            <a:pPr>
              <a:defRPr/>
            </a:pPr>
            <a:r>
              <a:rPr lang="ru-RU" sz="1400" dirty="0"/>
              <a:t>Населенный пункт д. </a:t>
            </a:r>
            <a:r>
              <a:rPr lang="ru-RU" sz="1400" dirty="0" err="1"/>
              <a:t>Кушелово</a:t>
            </a:r>
            <a:r>
              <a:rPr lang="ru-RU" sz="1400" dirty="0"/>
              <a:t>, земельные участки с кадастровыми номерами 50:02:0020519:340, 50:02:0020519:341, 50:02:0020519:342</a:t>
            </a:r>
            <a:r>
              <a:rPr lang="ru-RU" sz="1400" b="1" dirty="0"/>
              <a:t> </a:t>
            </a:r>
          </a:p>
          <a:p>
            <a:pPr>
              <a:defRPr/>
            </a:pPr>
            <a:endParaRPr lang="ru-RU" sz="1400" b="1" dirty="0"/>
          </a:p>
          <a:p>
            <a:pPr>
              <a:defRPr/>
            </a:pPr>
            <a:r>
              <a:rPr lang="ru-RU" sz="1400" b="1" dirty="0"/>
              <a:t>РАСПОЛОЖЕНЫ ВНЕ ГРАНИЦ ТЕРРИТОРИЙ ГОСУДАРСТВЕННОГО ЛЕСНОГО ФОНДА </a:t>
            </a:r>
          </a:p>
        </p:txBody>
      </p:sp>
      <p:pic>
        <p:nvPicPr>
          <p:cNvPr id="20" name="Picture 9" descr="C:\Users\pyatkinam\Desktop\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75667" t="45667" r="11667" b="41333"/>
          <a:stretch>
            <a:fillRect/>
          </a:stretch>
        </p:blipFill>
        <p:spPr bwMode="auto">
          <a:xfrm>
            <a:off x="7696200" y="4211638"/>
            <a:ext cx="43434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 l="75667" t="58487" r="11667" b="30847"/>
          <a:stretch>
            <a:fillRect/>
          </a:stretch>
        </p:blipFill>
        <p:spPr bwMode="auto">
          <a:xfrm>
            <a:off x="5473700" y="8928100"/>
            <a:ext cx="4343400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Кушелово и 3 з_у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3641" y="1009934"/>
            <a:ext cx="5223492" cy="9323104"/>
          </a:xfrm>
          <a:prstGeom prst="rect">
            <a:avLst/>
          </a:prstGeom>
        </p:spPr>
      </p:pic>
      <p:pic>
        <p:nvPicPr>
          <p:cNvPr id="19" name="Рисунок 18" descr="Кушелово и 3 з_у_ИНЖ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501" y="1014664"/>
            <a:ext cx="5089975" cy="9318374"/>
          </a:xfrm>
          <a:prstGeom prst="rect">
            <a:avLst/>
          </a:prstGeom>
        </p:spPr>
      </p:pic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947313" y="2069724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50:02:0020519:340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01899" y="5062725"/>
            <a:ext cx="1455270" cy="3139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д. </a:t>
            </a:r>
            <a:r>
              <a:rPr lang="ru-RU" sz="1600" b="1" dirty="0" err="1"/>
              <a:t>Кушелово</a:t>
            </a:r>
            <a:endParaRPr lang="ru-RU" sz="1600" b="1" dirty="0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727573" y="493342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50:02:0020519:341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-13162" y="7839659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266289" y="8853296"/>
            <a:ext cx="1816509" cy="33298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50:02:0020519:342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5"/>
          <p:cNvSpPr/>
          <p:nvPr/>
        </p:nvSpPr>
        <p:spPr>
          <a:xfrm>
            <a:off x="0" y="457"/>
            <a:ext cx="13774738" cy="97790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128695" y="9577388"/>
            <a:ext cx="3213100" cy="549275"/>
          </a:xfrm>
        </p:spPr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5" name="Title 3"/>
          <p:cNvSpPr txBox="1">
            <a:spLocks/>
          </p:cNvSpPr>
          <p:nvPr/>
        </p:nvSpPr>
        <p:spPr>
          <a:xfrm>
            <a:off x="269875" y="150128"/>
            <a:ext cx="12972400" cy="1066419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200" b="1" dirty="0">
                <a:latin typeface="Century Gothic" panose="020B0502020202020204" pitchFamily="34" charset="0"/>
              </a:rPr>
              <a:t>ИНЖЕНЕРНАЯ ИНФРАСТРУКТУРА</a:t>
            </a:r>
            <a:endParaRPr lang="ru-RU" sz="2400" b="1" dirty="0"/>
          </a:p>
          <a:p>
            <a:pPr algn="l" fontAlgn="auto">
              <a:spcAft>
                <a:spcPts val="0"/>
              </a:spcAft>
              <a:defRPr/>
            </a:pPr>
            <a:r>
              <a:rPr lang="ru-RU" sz="2200" b="1" dirty="0">
                <a:latin typeface="Century Gothic" panose="020B0502020202020204" pitchFamily="34" charset="0"/>
              </a:rPr>
              <a:t> </a:t>
            </a:r>
          </a:p>
        </p:txBody>
      </p:sp>
      <p:pic>
        <p:nvPicPr>
          <p:cNvPr id="20" name="Picture 9" descr="C:\Users\pyatkinam\Desktop\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808080"/>
              </a:clrFrom>
              <a:clrTo>
                <a:srgbClr val="80808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3789" y="33333"/>
            <a:ext cx="1043695" cy="1253599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5913351" y="2008510"/>
            <a:ext cx="7137631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Мероприятий по модернизации и развитию объектов инженерной инфраструктуры федерального и регионального значения в границах населённого пункта д. </a:t>
            </a:r>
            <a:r>
              <a:rPr lang="ru-RU" sz="1600" dirty="0" err="1"/>
              <a:t>Кушелово</a:t>
            </a:r>
            <a:r>
              <a:rPr lang="ru-RU" sz="1600" dirty="0"/>
              <a:t>, земельных участков с кадастровыми номерами 50:02:0020519:340, 50:02:0020519:341, 50:02:0020519:342 городского округа Лотошино в соответствии с отраслевыми схемами и программами, разработанными и утверждёнными в установленном законодательством порядке, инвестиционными программами субъектов естественных монополий, организаций коммунального комплекса и пр. (п. 5.2. ст. 9 </a:t>
            </a:r>
            <a:r>
              <a:rPr lang="ru-RU" sz="1600" dirty="0" err="1"/>
              <a:t>ГрК</a:t>
            </a:r>
            <a:r>
              <a:rPr lang="ru-RU" sz="1600" dirty="0"/>
              <a:t> РФ) - </a:t>
            </a:r>
            <a:r>
              <a:rPr lang="ru-RU" b="1" dirty="0"/>
              <a:t>не предусмотрено</a:t>
            </a:r>
            <a:r>
              <a:rPr lang="ru-RU" sz="1600" dirty="0"/>
              <a:t>.</a:t>
            </a:r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5334330" y="5933321"/>
          <a:ext cx="8309774" cy="4021836"/>
        </p:xfrm>
        <a:graphic>
          <a:graphicData uri="http://schemas.openxmlformats.org/drawingml/2006/table">
            <a:tbl>
              <a:tblPr/>
              <a:tblGrid>
                <a:gridCol w="467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39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3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98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1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№</a:t>
                      </a:r>
                      <a:b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</a:br>
                      <a:r>
                        <a:rPr lang="ru-RU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</a:t>
                      </a: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/</a:t>
                      </a:r>
                      <a:r>
                        <a:rPr lang="ru-RU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Вид застройки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Основные характеристики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Очередность реализации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Водоснабжение, тыс. куб.м/сутки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Ведения садоводства и огородничества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0,611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Первая очередь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Водоотведение, тыс. куб.м/сутки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8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Ведения садоводства и огородничества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0,611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Первая очередь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Теплоснабжение, Гкал/час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Ведения садоводства и огородничества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Первая очередь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Газоснабжение, тыс. куб. м/год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Ведения садоводства и огородничества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Первая очередь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8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Электроснабжение, МВт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8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Ведения садоводства и огородничества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2,1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Первая очередь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Связь, тыс. номеров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Ведения садоводства и огородничества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Расчетный срок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83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Организация поверхностного стока, тыс. куб. м/год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84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Ведения садоводства и огородничества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527,1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Первая очередь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31398</TotalTime>
  <Words>1316</Words>
  <Application>Microsoft Office PowerPoint</Application>
  <PresentationFormat>Произвольный</PresentationFormat>
  <Paragraphs>411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Century Gothic</vt:lpstr>
      <vt:lpstr>Arial Black</vt:lpstr>
      <vt:lpstr>Arial Unicode MS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вке4ц5е24ц</dc:title>
  <dc:creator>Анисимов Александр</dc:creator>
  <cp:lastModifiedBy>Зиновьева Э.В.</cp:lastModifiedBy>
  <cp:revision>1683</cp:revision>
  <cp:lastPrinted>2016-10-14T15:46:23Z</cp:lastPrinted>
  <dcterms:created xsi:type="dcterms:W3CDTF">2015-03-04T11:29:44Z</dcterms:created>
  <dcterms:modified xsi:type="dcterms:W3CDTF">2022-07-19T12:07:09Z</dcterms:modified>
</cp:coreProperties>
</file>